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83" r:id="rId18"/>
    <p:sldId id="271" r:id="rId19"/>
    <p:sldId id="272" r:id="rId20"/>
    <p:sldId id="274" r:id="rId21"/>
    <p:sldId id="280" r:id="rId22"/>
    <p:sldId id="281" r:id="rId23"/>
    <p:sldId id="282" r:id="rId24"/>
    <p:sldId id="277" r:id="rId25"/>
    <p:sldId id="278" r:id="rId26"/>
    <p:sldId id="275" r:id="rId27"/>
    <p:sldId id="276" r:id="rId28"/>
    <p:sldId id="279" r:id="rId29"/>
    <p:sldId id="284" r:id="rId30"/>
    <p:sldId id="288" r:id="rId31"/>
    <p:sldId id="289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D90BC-9798-46D7-9464-64D4907FD39A}" v="1454" dt="2023-05-22T22:46:11.490"/>
    <p1510:client id="{6A29E8A4-9286-461C-B54B-F371C03CA16E}" v="2158" dt="2023-05-22T17:30:40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A0C8E-A7DB-441F-8C83-9EA5677AFA5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C3FAE4-5075-4B3C-98B6-9FA551AE8641}">
      <dgm:prSet/>
      <dgm:spPr/>
      <dgm:t>
        <a:bodyPr/>
        <a:lstStyle/>
        <a:p>
          <a:r>
            <a:rPr lang="de-DE" dirty="0"/>
            <a:t>Lösche alles vom Editor</a:t>
          </a:r>
          <a:endParaRPr lang="en-US" dirty="0"/>
        </a:p>
      </dgm:t>
    </dgm:pt>
    <dgm:pt modelId="{1BBC01D2-5ADE-40CE-89A6-79AADF2B8885}" type="parTrans" cxnId="{A7136B19-1E86-42EB-89A0-30EB54A351B5}">
      <dgm:prSet/>
      <dgm:spPr/>
      <dgm:t>
        <a:bodyPr/>
        <a:lstStyle/>
        <a:p>
          <a:endParaRPr lang="en-US"/>
        </a:p>
      </dgm:t>
    </dgm:pt>
    <dgm:pt modelId="{B543A5BD-86F2-4C42-AC56-11988BE0F810}" type="sibTrans" cxnId="{A7136B19-1E86-42EB-89A0-30EB54A351B5}">
      <dgm:prSet/>
      <dgm:spPr/>
      <dgm:t>
        <a:bodyPr/>
        <a:lstStyle/>
        <a:p>
          <a:endParaRPr lang="en-US"/>
        </a:p>
      </dgm:t>
    </dgm:pt>
    <dgm:pt modelId="{F22441B8-395E-4B1F-AD08-A7DA55743F18}">
      <dgm:prSet/>
      <dgm:spPr/>
      <dgm:t>
        <a:bodyPr/>
        <a:lstStyle/>
        <a:p>
          <a:r>
            <a:rPr lang="de-DE" dirty="0"/>
            <a:t>Versuche die Struktur von vorhin zu wiederholen</a:t>
          </a:r>
          <a:endParaRPr lang="en-US" dirty="0"/>
        </a:p>
      </dgm:t>
    </dgm:pt>
    <dgm:pt modelId="{8D27555B-BB64-48AB-87B8-53559865CD7C}" type="parTrans" cxnId="{69FA0E8E-F9F7-4302-A974-6F11FD2C99CF}">
      <dgm:prSet/>
      <dgm:spPr/>
      <dgm:t>
        <a:bodyPr/>
        <a:lstStyle/>
        <a:p>
          <a:endParaRPr lang="en-US"/>
        </a:p>
      </dgm:t>
    </dgm:pt>
    <dgm:pt modelId="{DECCAA8F-CBD4-4FBC-8DB8-A5C20ACE884C}" type="sibTrans" cxnId="{69FA0E8E-F9F7-4302-A974-6F11FD2C99CF}">
      <dgm:prSet/>
      <dgm:spPr/>
      <dgm:t>
        <a:bodyPr/>
        <a:lstStyle/>
        <a:p>
          <a:endParaRPr lang="en-US"/>
        </a:p>
      </dgm:t>
    </dgm:pt>
    <dgm:pt modelId="{6B72FD72-D980-42AD-93B0-31785FB130BB}">
      <dgm:prSet/>
      <dgm:spPr/>
      <dgm:t>
        <a:bodyPr/>
        <a:lstStyle/>
        <a:p>
          <a:r>
            <a:rPr lang="de-DE" dirty="0"/>
            <a:t>Wenn du fertig bist, teste mit dem Play Button.</a:t>
          </a:r>
          <a:endParaRPr lang="en-US" dirty="0"/>
        </a:p>
      </dgm:t>
    </dgm:pt>
    <dgm:pt modelId="{DE4237FC-C0F1-4699-96A3-E1E5E9FB8432}" type="parTrans" cxnId="{38DD04E8-0155-4C6C-B0E2-035856004323}">
      <dgm:prSet/>
      <dgm:spPr/>
      <dgm:t>
        <a:bodyPr/>
        <a:lstStyle/>
        <a:p>
          <a:endParaRPr lang="en-US"/>
        </a:p>
      </dgm:t>
    </dgm:pt>
    <dgm:pt modelId="{FF25D835-D77C-4851-8C5D-92B18D071E1E}" type="sibTrans" cxnId="{38DD04E8-0155-4C6C-B0E2-035856004323}">
      <dgm:prSet/>
      <dgm:spPr/>
      <dgm:t>
        <a:bodyPr/>
        <a:lstStyle/>
        <a:p>
          <a:endParaRPr lang="en-US"/>
        </a:p>
      </dgm:t>
    </dgm:pt>
    <dgm:pt modelId="{A7AE3232-FBC5-4E45-9748-59D0F8C982EE}">
      <dgm:prSet phldr="0"/>
      <dgm:spPr/>
      <dgm:t>
        <a:bodyPr/>
        <a:lstStyle/>
        <a:p>
          <a:pPr rtl="0"/>
          <a:r>
            <a:rPr lang="de-DE" dirty="0">
              <a:latin typeface="Sagona Book"/>
            </a:rPr>
            <a:t>Benenne die Struktur</a:t>
          </a:r>
        </a:p>
      </dgm:t>
    </dgm:pt>
    <dgm:pt modelId="{5BB5053B-71C3-46C2-8C62-F1A4F2C213F6}" type="parTrans" cxnId="{14A915A4-724D-4047-852D-4B687760146A}">
      <dgm:prSet/>
      <dgm:spPr/>
    </dgm:pt>
    <dgm:pt modelId="{D2B6CB88-6AA0-421B-AD2B-4B79FE652C92}" type="sibTrans" cxnId="{14A915A4-724D-4047-852D-4B687760146A}">
      <dgm:prSet/>
      <dgm:spPr/>
      <dgm:t>
        <a:bodyPr/>
        <a:lstStyle/>
        <a:p>
          <a:endParaRPr lang="en-US"/>
        </a:p>
        <a:p>
          <a:endParaRPr lang="de-DE"/>
        </a:p>
      </dgm:t>
    </dgm:pt>
    <dgm:pt modelId="{A414F31B-7AB7-48C9-AD17-A053DCE8EC2D}" type="pres">
      <dgm:prSet presAssocID="{4F2A0C8E-A7DB-441F-8C83-9EA5677AFA57}" presName="outerComposite" presStyleCnt="0">
        <dgm:presLayoutVars>
          <dgm:chMax val="5"/>
          <dgm:dir/>
          <dgm:resizeHandles val="exact"/>
        </dgm:presLayoutVars>
      </dgm:prSet>
      <dgm:spPr/>
    </dgm:pt>
    <dgm:pt modelId="{19D3B4F4-B777-4545-B60F-9849A8B7D1B8}" type="pres">
      <dgm:prSet presAssocID="{4F2A0C8E-A7DB-441F-8C83-9EA5677AFA57}" presName="dummyMaxCanvas" presStyleCnt="0">
        <dgm:presLayoutVars/>
      </dgm:prSet>
      <dgm:spPr/>
    </dgm:pt>
    <dgm:pt modelId="{2C96788A-6363-422E-ADE4-440EB1BB649E}" type="pres">
      <dgm:prSet presAssocID="{4F2A0C8E-A7DB-441F-8C83-9EA5677AFA57}" presName="FourNodes_1" presStyleLbl="node1" presStyleIdx="0" presStyleCnt="4">
        <dgm:presLayoutVars>
          <dgm:bulletEnabled val="1"/>
        </dgm:presLayoutVars>
      </dgm:prSet>
      <dgm:spPr/>
    </dgm:pt>
    <dgm:pt modelId="{DCC9754A-8663-4325-8AEF-7441AB7369AE}" type="pres">
      <dgm:prSet presAssocID="{4F2A0C8E-A7DB-441F-8C83-9EA5677AFA57}" presName="FourNodes_2" presStyleLbl="node1" presStyleIdx="1" presStyleCnt="4">
        <dgm:presLayoutVars>
          <dgm:bulletEnabled val="1"/>
        </dgm:presLayoutVars>
      </dgm:prSet>
      <dgm:spPr/>
    </dgm:pt>
    <dgm:pt modelId="{0DEE54FF-21D7-4C3C-B863-CB30EC0A6649}" type="pres">
      <dgm:prSet presAssocID="{4F2A0C8E-A7DB-441F-8C83-9EA5677AFA57}" presName="FourNodes_3" presStyleLbl="node1" presStyleIdx="2" presStyleCnt="4">
        <dgm:presLayoutVars>
          <dgm:bulletEnabled val="1"/>
        </dgm:presLayoutVars>
      </dgm:prSet>
      <dgm:spPr/>
    </dgm:pt>
    <dgm:pt modelId="{71177841-72F0-44C7-AD0D-22F478DD1B4B}" type="pres">
      <dgm:prSet presAssocID="{4F2A0C8E-A7DB-441F-8C83-9EA5677AFA57}" presName="FourNodes_4" presStyleLbl="node1" presStyleIdx="3" presStyleCnt="4">
        <dgm:presLayoutVars>
          <dgm:bulletEnabled val="1"/>
        </dgm:presLayoutVars>
      </dgm:prSet>
      <dgm:spPr/>
    </dgm:pt>
    <dgm:pt modelId="{B25FAFAA-07CA-4747-B466-32741F432C73}" type="pres">
      <dgm:prSet presAssocID="{4F2A0C8E-A7DB-441F-8C83-9EA5677AFA57}" presName="FourConn_1-2" presStyleLbl="fgAccFollowNode1" presStyleIdx="0" presStyleCnt="3">
        <dgm:presLayoutVars>
          <dgm:bulletEnabled val="1"/>
        </dgm:presLayoutVars>
      </dgm:prSet>
      <dgm:spPr/>
    </dgm:pt>
    <dgm:pt modelId="{D98F02BD-BF7C-48DC-A4B1-1627C9E4482B}" type="pres">
      <dgm:prSet presAssocID="{4F2A0C8E-A7DB-441F-8C83-9EA5677AFA57}" presName="FourConn_2-3" presStyleLbl="fgAccFollowNode1" presStyleIdx="1" presStyleCnt="3">
        <dgm:presLayoutVars>
          <dgm:bulletEnabled val="1"/>
        </dgm:presLayoutVars>
      </dgm:prSet>
      <dgm:spPr/>
    </dgm:pt>
    <dgm:pt modelId="{6F4640EE-F70C-46FD-B26C-90E1A3AB9737}" type="pres">
      <dgm:prSet presAssocID="{4F2A0C8E-A7DB-441F-8C83-9EA5677AFA57}" presName="FourConn_3-4" presStyleLbl="fgAccFollowNode1" presStyleIdx="2" presStyleCnt="3">
        <dgm:presLayoutVars>
          <dgm:bulletEnabled val="1"/>
        </dgm:presLayoutVars>
      </dgm:prSet>
      <dgm:spPr/>
    </dgm:pt>
    <dgm:pt modelId="{644C3F07-155D-431B-8C73-0150FBF9E4A5}" type="pres">
      <dgm:prSet presAssocID="{4F2A0C8E-A7DB-441F-8C83-9EA5677AFA57}" presName="FourNodes_1_text" presStyleLbl="node1" presStyleIdx="3" presStyleCnt="4">
        <dgm:presLayoutVars>
          <dgm:bulletEnabled val="1"/>
        </dgm:presLayoutVars>
      </dgm:prSet>
      <dgm:spPr/>
    </dgm:pt>
    <dgm:pt modelId="{8718CDC8-5E55-4A0B-A562-5CD6F3ABE963}" type="pres">
      <dgm:prSet presAssocID="{4F2A0C8E-A7DB-441F-8C83-9EA5677AFA57}" presName="FourNodes_2_text" presStyleLbl="node1" presStyleIdx="3" presStyleCnt="4">
        <dgm:presLayoutVars>
          <dgm:bulletEnabled val="1"/>
        </dgm:presLayoutVars>
      </dgm:prSet>
      <dgm:spPr/>
    </dgm:pt>
    <dgm:pt modelId="{E3DC9C99-CEDB-4926-829C-851FD28BB4F9}" type="pres">
      <dgm:prSet presAssocID="{4F2A0C8E-A7DB-441F-8C83-9EA5677AFA57}" presName="FourNodes_3_text" presStyleLbl="node1" presStyleIdx="3" presStyleCnt="4">
        <dgm:presLayoutVars>
          <dgm:bulletEnabled val="1"/>
        </dgm:presLayoutVars>
      </dgm:prSet>
      <dgm:spPr/>
    </dgm:pt>
    <dgm:pt modelId="{9C0F166C-687B-4A31-B742-213E07F3E67F}" type="pres">
      <dgm:prSet presAssocID="{4F2A0C8E-A7DB-441F-8C83-9EA5677AFA5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983E40E-E3CE-4E6A-BF00-4DE72A0720AD}" type="presOf" srcId="{DECCAA8F-CBD4-4FBC-8DB8-A5C20ACE884C}" destId="{D98F02BD-BF7C-48DC-A4B1-1627C9E4482B}" srcOrd="0" destOrd="0" presId="urn:microsoft.com/office/officeart/2005/8/layout/vProcess5"/>
    <dgm:cxn modelId="{83E85512-0C79-48D3-8752-F9CB28A9680C}" type="presOf" srcId="{F22441B8-395E-4B1F-AD08-A7DA55743F18}" destId="{8718CDC8-5E55-4A0B-A562-5CD6F3ABE963}" srcOrd="1" destOrd="0" presId="urn:microsoft.com/office/officeart/2005/8/layout/vProcess5"/>
    <dgm:cxn modelId="{A7136B19-1E86-42EB-89A0-30EB54A351B5}" srcId="{4F2A0C8E-A7DB-441F-8C83-9EA5677AFA57}" destId="{ACC3FAE4-5075-4B3C-98B6-9FA551AE8641}" srcOrd="0" destOrd="0" parTransId="{1BBC01D2-5ADE-40CE-89A6-79AADF2B8885}" sibTransId="{B543A5BD-86F2-4C42-AC56-11988BE0F810}"/>
    <dgm:cxn modelId="{90CEB71E-4433-4006-BB27-778DA46CEB9D}" type="presOf" srcId="{F22441B8-395E-4B1F-AD08-A7DA55743F18}" destId="{DCC9754A-8663-4325-8AEF-7441AB7369AE}" srcOrd="0" destOrd="0" presId="urn:microsoft.com/office/officeart/2005/8/layout/vProcess5"/>
    <dgm:cxn modelId="{EA0E3A31-0ABA-47AD-B8DE-BE349844110E}" type="presOf" srcId="{B543A5BD-86F2-4C42-AC56-11988BE0F810}" destId="{B25FAFAA-07CA-4747-B466-32741F432C73}" srcOrd="0" destOrd="0" presId="urn:microsoft.com/office/officeart/2005/8/layout/vProcess5"/>
    <dgm:cxn modelId="{D225AE61-4594-4649-BB0E-B95C032568A6}" type="presOf" srcId="{ACC3FAE4-5075-4B3C-98B6-9FA551AE8641}" destId="{2C96788A-6363-422E-ADE4-440EB1BB649E}" srcOrd="0" destOrd="0" presId="urn:microsoft.com/office/officeart/2005/8/layout/vProcess5"/>
    <dgm:cxn modelId="{4DBB6F58-A258-479A-B142-2002DFD0F5A0}" type="presOf" srcId="{6B72FD72-D980-42AD-93B0-31785FB130BB}" destId="{9C0F166C-687B-4A31-B742-213E07F3E67F}" srcOrd="1" destOrd="0" presId="urn:microsoft.com/office/officeart/2005/8/layout/vProcess5"/>
    <dgm:cxn modelId="{E8F4AF80-3699-4CB8-8935-02EFCCCCCEF7}" type="presOf" srcId="{D2B6CB88-6AA0-421B-AD2B-4B79FE652C92}" destId="{6F4640EE-F70C-46FD-B26C-90E1A3AB9737}" srcOrd="0" destOrd="0" presId="urn:microsoft.com/office/officeart/2005/8/layout/vProcess5"/>
    <dgm:cxn modelId="{69FA0E8E-F9F7-4302-A974-6F11FD2C99CF}" srcId="{4F2A0C8E-A7DB-441F-8C83-9EA5677AFA57}" destId="{F22441B8-395E-4B1F-AD08-A7DA55743F18}" srcOrd="1" destOrd="0" parTransId="{8D27555B-BB64-48AB-87B8-53559865CD7C}" sibTransId="{DECCAA8F-CBD4-4FBC-8DB8-A5C20ACE884C}"/>
    <dgm:cxn modelId="{8C194191-513C-4402-BD53-47253ED6BEF6}" type="presOf" srcId="{A7AE3232-FBC5-4E45-9748-59D0F8C982EE}" destId="{0DEE54FF-21D7-4C3C-B863-CB30EC0A6649}" srcOrd="0" destOrd="0" presId="urn:microsoft.com/office/officeart/2005/8/layout/vProcess5"/>
    <dgm:cxn modelId="{14A915A4-724D-4047-852D-4B687760146A}" srcId="{4F2A0C8E-A7DB-441F-8C83-9EA5677AFA57}" destId="{A7AE3232-FBC5-4E45-9748-59D0F8C982EE}" srcOrd="2" destOrd="0" parTransId="{5BB5053B-71C3-46C2-8C62-F1A4F2C213F6}" sibTransId="{D2B6CB88-6AA0-421B-AD2B-4B79FE652C92}"/>
    <dgm:cxn modelId="{247779A8-26C4-4A04-8F80-3FB117AEE314}" type="presOf" srcId="{4F2A0C8E-A7DB-441F-8C83-9EA5677AFA57}" destId="{A414F31B-7AB7-48C9-AD17-A053DCE8EC2D}" srcOrd="0" destOrd="0" presId="urn:microsoft.com/office/officeart/2005/8/layout/vProcess5"/>
    <dgm:cxn modelId="{38DD04E8-0155-4C6C-B0E2-035856004323}" srcId="{4F2A0C8E-A7DB-441F-8C83-9EA5677AFA57}" destId="{6B72FD72-D980-42AD-93B0-31785FB130BB}" srcOrd="3" destOrd="0" parTransId="{DE4237FC-C0F1-4699-96A3-E1E5E9FB8432}" sibTransId="{FF25D835-D77C-4851-8C5D-92B18D071E1E}"/>
    <dgm:cxn modelId="{BCAA79E8-688A-4880-914B-2C2FFEE0E7E9}" type="presOf" srcId="{6B72FD72-D980-42AD-93B0-31785FB130BB}" destId="{71177841-72F0-44C7-AD0D-22F478DD1B4B}" srcOrd="0" destOrd="0" presId="urn:microsoft.com/office/officeart/2005/8/layout/vProcess5"/>
    <dgm:cxn modelId="{C3E7E8F3-8591-45C4-BA92-C54931187988}" type="presOf" srcId="{ACC3FAE4-5075-4B3C-98B6-9FA551AE8641}" destId="{644C3F07-155D-431B-8C73-0150FBF9E4A5}" srcOrd="1" destOrd="0" presId="urn:microsoft.com/office/officeart/2005/8/layout/vProcess5"/>
    <dgm:cxn modelId="{1C90DBF7-1A70-4A3A-AE89-880A20E5A720}" type="presOf" srcId="{A7AE3232-FBC5-4E45-9748-59D0F8C982EE}" destId="{E3DC9C99-CEDB-4926-829C-851FD28BB4F9}" srcOrd="1" destOrd="0" presId="urn:microsoft.com/office/officeart/2005/8/layout/vProcess5"/>
    <dgm:cxn modelId="{CDD411C1-BC44-457E-AAFC-ADC4353E473A}" type="presParOf" srcId="{A414F31B-7AB7-48C9-AD17-A053DCE8EC2D}" destId="{19D3B4F4-B777-4545-B60F-9849A8B7D1B8}" srcOrd="0" destOrd="0" presId="urn:microsoft.com/office/officeart/2005/8/layout/vProcess5"/>
    <dgm:cxn modelId="{3664828A-549D-4F70-8472-13B625BB93B5}" type="presParOf" srcId="{A414F31B-7AB7-48C9-AD17-A053DCE8EC2D}" destId="{2C96788A-6363-422E-ADE4-440EB1BB649E}" srcOrd="1" destOrd="0" presId="urn:microsoft.com/office/officeart/2005/8/layout/vProcess5"/>
    <dgm:cxn modelId="{908B1010-98DE-4357-958F-03A8B17C9A0E}" type="presParOf" srcId="{A414F31B-7AB7-48C9-AD17-A053DCE8EC2D}" destId="{DCC9754A-8663-4325-8AEF-7441AB7369AE}" srcOrd="2" destOrd="0" presId="urn:microsoft.com/office/officeart/2005/8/layout/vProcess5"/>
    <dgm:cxn modelId="{58C937AA-9C53-434B-9D5C-6260E6D3E086}" type="presParOf" srcId="{A414F31B-7AB7-48C9-AD17-A053DCE8EC2D}" destId="{0DEE54FF-21D7-4C3C-B863-CB30EC0A6649}" srcOrd="3" destOrd="0" presId="urn:microsoft.com/office/officeart/2005/8/layout/vProcess5"/>
    <dgm:cxn modelId="{2873DF78-7E7E-40EE-B229-26518C7EC2FE}" type="presParOf" srcId="{A414F31B-7AB7-48C9-AD17-A053DCE8EC2D}" destId="{71177841-72F0-44C7-AD0D-22F478DD1B4B}" srcOrd="4" destOrd="0" presId="urn:microsoft.com/office/officeart/2005/8/layout/vProcess5"/>
    <dgm:cxn modelId="{F8B05EEE-355C-4940-9FC2-186BD320E0CC}" type="presParOf" srcId="{A414F31B-7AB7-48C9-AD17-A053DCE8EC2D}" destId="{B25FAFAA-07CA-4747-B466-32741F432C73}" srcOrd="5" destOrd="0" presId="urn:microsoft.com/office/officeart/2005/8/layout/vProcess5"/>
    <dgm:cxn modelId="{C7B3CCBF-FB29-4216-BEFF-B7831793BD7B}" type="presParOf" srcId="{A414F31B-7AB7-48C9-AD17-A053DCE8EC2D}" destId="{D98F02BD-BF7C-48DC-A4B1-1627C9E4482B}" srcOrd="6" destOrd="0" presId="urn:microsoft.com/office/officeart/2005/8/layout/vProcess5"/>
    <dgm:cxn modelId="{75C2B5BC-A8D0-4B50-B62C-0011FF5C9A65}" type="presParOf" srcId="{A414F31B-7AB7-48C9-AD17-A053DCE8EC2D}" destId="{6F4640EE-F70C-46FD-B26C-90E1A3AB9737}" srcOrd="7" destOrd="0" presId="urn:microsoft.com/office/officeart/2005/8/layout/vProcess5"/>
    <dgm:cxn modelId="{08C0D617-3B32-4306-A3F0-90E22A5E1619}" type="presParOf" srcId="{A414F31B-7AB7-48C9-AD17-A053DCE8EC2D}" destId="{644C3F07-155D-431B-8C73-0150FBF9E4A5}" srcOrd="8" destOrd="0" presId="urn:microsoft.com/office/officeart/2005/8/layout/vProcess5"/>
    <dgm:cxn modelId="{EB08FB5C-2B3F-4244-AF0A-807F253B1485}" type="presParOf" srcId="{A414F31B-7AB7-48C9-AD17-A053DCE8EC2D}" destId="{8718CDC8-5E55-4A0B-A562-5CD6F3ABE963}" srcOrd="9" destOrd="0" presId="urn:microsoft.com/office/officeart/2005/8/layout/vProcess5"/>
    <dgm:cxn modelId="{0D553264-1EC2-4B08-9AE0-93B3ABBDD2CB}" type="presParOf" srcId="{A414F31B-7AB7-48C9-AD17-A053DCE8EC2D}" destId="{E3DC9C99-CEDB-4926-829C-851FD28BB4F9}" srcOrd="10" destOrd="0" presId="urn:microsoft.com/office/officeart/2005/8/layout/vProcess5"/>
    <dgm:cxn modelId="{BB286761-FE4F-4684-9674-8626B31CBEA6}" type="presParOf" srcId="{A414F31B-7AB7-48C9-AD17-A053DCE8EC2D}" destId="{9C0F166C-687B-4A31-B742-213E07F3E67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6788A-6363-422E-ADE4-440EB1BB649E}">
      <dsp:nvSpPr>
        <dsp:cNvPr id="0" name=""/>
        <dsp:cNvSpPr/>
      </dsp:nvSpPr>
      <dsp:spPr>
        <a:xfrm>
          <a:off x="0" y="0"/>
          <a:ext cx="8785672" cy="9407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Lösche alles vom Editor</a:t>
          </a:r>
          <a:endParaRPr lang="en-US" sz="2600" kern="1200" dirty="0"/>
        </a:p>
      </dsp:txBody>
      <dsp:txXfrm>
        <a:off x="27553" y="27553"/>
        <a:ext cx="7691057" cy="885626"/>
      </dsp:txXfrm>
    </dsp:sp>
    <dsp:sp modelId="{DCC9754A-8663-4325-8AEF-7441AB7369AE}">
      <dsp:nvSpPr>
        <dsp:cNvPr id="0" name=""/>
        <dsp:cNvSpPr/>
      </dsp:nvSpPr>
      <dsp:spPr>
        <a:xfrm>
          <a:off x="735800" y="1111774"/>
          <a:ext cx="8785672" cy="940732"/>
        </a:xfrm>
        <a:prstGeom prst="roundRect">
          <a:avLst>
            <a:gd name="adj" fmla="val 10000"/>
          </a:avLst>
        </a:prstGeom>
        <a:solidFill>
          <a:schemeClr val="accent2">
            <a:hueOff val="494622"/>
            <a:satOff val="-9526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Versuche die Struktur von vorhin zu wiederholen</a:t>
          </a:r>
          <a:endParaRPr lang="en-US" sz="2600" kern="1200" dirty="0"/>
        </a:p>
      </dsp:txBody>
      <dsp:txXfrm>
        <a:off x="763353" y="1139327"/>
        <a:ext cx="7383290" cy="885626"/>
      </dsp:txXfrm>
    </dsp:sp>
    <dsp:sp modelId="{0DEE54FF-21D7-4C3C-B863-CB30EC0A6649}">
      <dsp:nvSpPr>
        <dsp:cNvPr id="0" name=""/>
        <dsp:cNvSpPr/>
      </dsp:nvSpPr>
      <dsp:spPr>
        <a:xfrm>
          <a:off x="1460617" y="2223548"/>
          <a:ext cx="8785672" cy="940732"/>
        </a:xfrm>
        <a:prstGeom prst="roundRect">
          <a:avLst>
            <a:gd name="adj" fmla="val 10000"/>
          </a:avLst>
        </a:prstGeom>
        <a:solidFill>
          <a:schemeClr val="accent2">
            <a:hueOff val="989244"/>
            <a:satOff val="-19053"/>
            <a:lumOff val="-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>
              <a:latin typeface="Sagona Book"/>
            </a:rPr>
            <a:t>Benenne die Struktur</a:t>
          </a:r>
        </a:p>
      </dsp:txBody>
      <dsp:txXfrm>
        <a:off x="1488170" y="2251101"/>
        <a:ext cx="7394272" cy="885626"/>
      </dsp:txXfrm>
    </dsp:sp>
    <dsp:sp modelId="{71177841-72F0-44C7-AD0D-22F478DD1B4B}">
      <dsp:nvSpPr>
        <dsp:cNvPr id="0" name=""/>
        <dsp:cNvSpPr/>
      </dsp:nvSpPr>
      <dsp:spPr>
        <a:xfrm>
          <a:off x="2196418" y="3335322"/>
          <a:ext cx="8785672" cy="940732"/>
        </a:xfrm>
        <a:prstGeom prst="roundRect">
          <a:avLst>
            <a:gd name="adj" fmla="val 10000"/>
          </a:avLst>
        </a:prstGeom>
        <a:solidFill>
          <a:schemeClr val="accent2">
            <a:hueOff val="1483866"/>
            <a:satOff val="-28579"/>
            <a:lumOff val="-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Wenn du fertig bist, teste mit dem Play Button.</a:t>
          </a:r>
          <a:endParaRPr lang="en-US" sz="2600" kern="1200" dirty="0"/>
        </a:p>
      </dsp:txBody>
      <dsp:txXfrm>
        <a:off x="2223971" y="3362875"/>
        <a:ext cx="7383290" cy="885626"/>
      </dsp:txXfrm>
    </dsp:sp>
    <dsp:sp modelId="{B25FAFAA-07CA-4747-B466-32741F432C73}">
      <dsp:nvSpPr>
        <dsp:cNvPr id="0" name=""/>
        <dsp:cNvSpPr/>
      </dsp:nvSpPr>
      <dsp:spPr>
        <a:xfrm>
          <a:off x="8174196" y="720515"/>
          <a:ext cx="611475" cy="6114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311778" y="720515"/>
        <a:ext cx="336311" cy="460135"/>
      </dsp:txXfrm>
    </dsp:sp>
    <dsp:sp modelId="{D98F02BD-BF7C-48DC-A4B1-1627C9E4482B}">
      <dsp:nvSpPr>
        <dsp:cNvPr id="0" name=""/>
        <dsp:cNvSpPr/>
      </dsp:nvSpPr>
      <dsp:spPr>
        <a:xfrm>
          <a:off x="8909996" y="1832289"/>
          <a:ext cx="611475" cy="6114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84055"/>
            <a:satOff val="-13634"/>
            <a:lumOff val="-11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84055"/>
              <a:satOff val="-13634"/>
              <a:lumOff val="-1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047578" y="1832289"/>
        <a:ext cx="336311" cy="460135"/>
      </dsp:txXfrm>
    </dsp:sp>
    <dsp:sp modelId="{6F4640EE-F70C-46FD-B26C-90E1A3AB9737}">
      <dsp:nvSpPr>
        <dsp:cNvPr id="0" name=""/>
        <dsp:cNvSpPr/>
      </dsp:nvSpPr>
      <dsp:spPr>
        <a:xfrm>
          <a:off x="9634814" y="2944063"/>
          <a:ext cx="611475" cy="61147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768111"/>
            <a:satOff val="-27269"/>
            <a:lumOff val="-222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768111"/>
              <a:satOff val="-27269"/>
              <a:lumOff val="-22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9772396" y="2944063"/>
        <a:ext cx="336311" cy="460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6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8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9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9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ngeldir/InformatikTut" TargetMode="External"/><Relationship Id="rId2" Type="http://schemas.openxmlformats.org/officeDocument/2006/relationships/hyperlink" Target="mailto:Lconconi@student.ethz.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c-plus-plus/?ref=sh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NeX4EGtR5Y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linegd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4798447" cy="3155419"/>
          </a:xfrm>
        </p:spPr>
        <p:txBody>
          <a:bodyPr anchor="b">
            <a:normAutofit/>
          </a:bodyPr>
          <a:lstStyle/>
          <a:p>
            <a:pPr algn="l"/>
            <a:endParaRPr lang="de-DE" sz="5400"/>
          </a:p>
          <a:p>
            <a:r>
              <a:rPr lang="de-DE" dirty="0">
                <a:ea typeface="Calibri Light"/>
                <a:cs typeface="Calibri Light"/>
              </a:rPr>
              <a:t>Informatik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4798446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de-DE" sz="2200"/>
          </a:p>
          <a:p>
            <a:r>
              <a:rPr lang="de-DE" dirty="0">
                <a:ea typeface="Calibri"/>
                <a:cs typeface="Calibri"/>
              </a:rPr>
              <a:t>Luca Conconi</a:t>
            </a:r>
            <a:endParaRPr lang="de-DE" dirty="0"/>
          </a:p>
        </p:txBody>
      </p:sp>
      <p:pic>
        <p:nvPicPr>
          <p:cNvPr id="39" name="Picture 3" descr="Schulbank mit Büchern und Stiften mit Tafel im Hintergrund">
            <a:extLst>
              <a:ext uri="{FF2B5EF4-FFF2-40B4-BE49-F238E27FC236}">
                <a16:creationId xmlns:a16="http://schemas.microsoft.com/office/drawing/2014/main" id="{9396ECFA-2EF6-5929-4768-5DFF08CD6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49" r="-10" b="-10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9181BE8-9673-FBFD-FC50-B5327C24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de-DE" dirty="0"/>
              <a:t>NEVER FORGET YOUR SEMICOLON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3EC145-3196-2452-891E-8901CD166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cs typeface="Arial"/>
              </a:rPr>
              <a:t>Jedes</a:t>
            </a:r>
            <a:r>
              <a:rPr lang="en-US" sz="1800" dirty="0">
                <a:cs typeface="Arial"/>
              </a:rPr>
              <a:t> Statement </a:t>
            </a:r>
            <a:r>
              <a:rPr lang="en-US" sz="1800" dirty="0" err="1">
                <a:cs typeface="Arial"/>
              </a:rPr>
              <a:t>wird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durch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ein</a:t>
            </a:r>
            <a:r>
              <a:rPr lang="en-US" sz="1800" dirty="0">
                <a:cs typeface="Arial"/>
              </a:rPr>
              <a:t> Semicolon </a:t>
            </a:r>
            <a:r>
              <a:rPr lang="en-US" sz="1800" dirty="0" err="1">
                <a:cs typeface="Arial"/>
              </a:rPr>
              <a:t>beendet</a:t>
            </a:r>
          </a:p>
          <a:p>
            <a:r>
              <a:rPr lang="en-US" sz="1800" dirty="0">
                <a:cs typeface="Arial"/>
              </a:rPr>
              <a:t>Enter und </a:t>
            </a:r>
            <a:r>
              <a:rPr lang="en-US" sz="1800" dirty="0" err="1">
                <a:cs typeface="Arial"/>
              </a:rPr>
              <a:t>leerschläge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sagen</a:t>
            </a:r>
            <a:r>
              <a:rPr lang="en-US" sz="1800" dirty="0">
                <a:cs typeface="Arial"/>
              </a:rPr>
              <a:t> dem Computer </a:t>
            </a:r>
            <a:r>
              <a:rPr lang="en-US" sz="1800" dirty="0" err="1">
                <a:cs typeface="Arial"/>
              </a:rPr>
              <a:t>nichts</a:t>
            </a:r>
            <a:r>
              <a:rPr lang="en-US" sz="1800" dirty="0">
                <a:cs typeface="Arial"/>
              </a:rPr>
              <a:t>.</a:t>
            </a:r>
          </a:p>
          <a:p>
            <a:pPr marL="0" indent="0">
              <a:buNone/>
            </a:pPr>
            <a:endParaRPr lang="en-US" sz="1800" dirty="0">
              <a:cs typeface="Arial"/>
            </a:endParaRPr>
          </a:p>
          <a:p>
            <a:pPr lvl="1"/>
            <a:endParaRPr lang="en-US" sz="1400" dirty="0">
              <a:cs typeface="Arial"/>
            </a:endParaRPr>
          </a:p>
        </p:txBody>
      </p:sp>
      <p:pic>
        <p:nvPicPr>
          <p:cNvPr id="4" name="Grafik 4" descr="Ein Bild, das Text, Mann enthält.&#10;&#10;Beschreibung automatisch generiert.">
            <a:extLst>
              <a:ext uri="{FF2B5EF4-FFF2-40B4-BE49-F238E27FC236}">
                <a16:creationId xmlns:a16="http://schemas.microsoft.com/office/drawing/2014/main" id="{5861A163-4485-709D-62E4-55E5C42B3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" r="3312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265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7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7D0F78-B785-29A3-BF67-F5F9E666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Aufgabe 1</a:t>
            </a:r>
            <a:endParaRPr lang="de-DE"/>
          </a:p>
        </p:txBody>
      </p:sp>
      <p:grpSp>
        <p:nvGrpSpPr>
          <p:cNvPr id="57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38" name="Inhaltsplatzhalter 2">
            <a:extLst>
              <a:ext uri="{FF2B5EF4-FFF2-40B4-BE49-F238E27FC236}">
                <a16:creationId xmlns:a16="http://schemas.microsoft.com/office/drawing/2014/main" id="{84EAC057-0681-D9D2-B841-AA784C76F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8222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2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6B530-7332-3BD6-ACF3-7B023D88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1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AD40A16-F7B4-9E6A-CCD6-1CEB72FE5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512" y="2183584"/>
            <a:ext cx="10515600" cy="2487472"/>
          </a:xfrm>
        </p:spPr>
      </p:pic>
    </p:spTree>
    <p:extLst>
      <p:ext uri="{BB962C8B-B14F-4D97-AF65-F5344CB8AC3E}">
        <p14:creationId xmlns:p14="http://schemas.microsoft.com/office/powerpoint/2010/main" val="137659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8BDA7-1692-CFC4-2E63-7F585B39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Input/Output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88D79A-4753-B658-CD9B-3094E0114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langweilig</a:t>
            </a:r>
            <a:endParaRPr lang="de-DE">
              <a:cs typeface="Arial"/>
            </a:endParaRPr>
          </a:p>
          <a:p>
            <a:pPr lvl="1"/>
            <a:r>
              <a:rPr lang="de-DE" dirty="0">
                <a:cs typeface="Arial"/>
              </a:rPr>
              <a:t> wir wollen mit dem Computer sprechen</a:t>
            </a:r>
          </a:p>
          <a:p>
            <a:r>
              <a:rPr lang="de-DE" dirty="0" err="1">
                <a:cs typeface="Arial"/>
              </a:rPr>
              <a:t>cout</a:t>
            </a:r>
            <a:r>
              <a:rPr lang="de-DE" dirty="0">
                <a:cs typeface="Arial"/>
              </a:rPr>
              <a:t>/</a:t>
            </a:r>
            <a:r>
              <a:rPr lang="de-DE" dirty="0" err="1">
                <a:cs typeface="Arial"/>
              </a:rPr>
              <a:t>cin</a:t>
            </a:r>
            <a:endParaRPr lang="de-DE" dirty="0">
              <a:cs typeface="Arial"/>
            </a:endParaRPr>
          </a:p>
          <a:p>
            <a:pPr lvl="1"/>
            <a:r>
              <a:rPr lang="de-DE" dirty="0" err="1">
                <a:cs typeface="Arial"/>
              </a:rPr>
              <a:t>cout</a:t>
            </a:r>
            <a:r>
              <a:rPr lang="de-DE" dirty="0">
                <a:cs typeface="Arial"/>
              </a:rPr>
              <a:t> benutzt den stream </a:t>
            </a:r>
            <a:r>
              <a:rPr lang="de-DE" dirty="0" err="1">
                <a:cs typeface="Arial"/>
              </a:rPr>
              <a:t>operator</a:t>
            </a:r>
            <a:r>
              <a:rPr lang="de-DE" dirty="0">
                <a:cs typeface="Arial"/>
              </a:rPr>
              <a:t> &lt;&lt; um Sachen in die Konsole zu </a:t>
            </a:r>
            <a:r>
              <a:rPr lang="de-DE" dirty="0" err="1">
                <a:cs typeface="Arial"/>
              </a:rPr>
              <a:t>printen</a:t>
            </a:r>
            <a:endParaRPr lang="de-DE" dirty="0">
              <a:cs typeface="Arial"/>
            </a:endParaRPr>
          </a:p>
          <a:p>
            <a:pPr lvl="1"/>
            <a:r>
              <a:rPr lang="de-DE" dirty="0" err="1">
                <a:cs typeface="Arial"/>
              </a:rPr>
              <a:t>cin</a:t>
            </a:r>
            <a:r>
              <a:rPr lang="de-DE" dirty="0">
                <a:cs typeface="Arial"/>
              </a:rPr>
              <a:t> benutz den </a:t>
            </a:r>
            <a:r>
              <a:rPr lang="de-DE" dirty="0" err="1">
                <a:cs typeface="Arial"/>
              </a:rPr>
              <a:t>input</a:t>
            </a:r>
            <a:r>
              <a:rPr lang="de-DE" dirty="0">
                <a:cs typeface="Arial"/>
              </a:rPr>
              <a:t> stream </a:t>
            </a:r>
            <a:r>
              <a:rPr lang="de-DE" dirty="0" err="1">
                <a:cs typeface="Arial"/>
              </a:rPr>
              <a:t>operator</a:t>
            </a:r>
            <a:r>
              <a:rPr lang="de-DE" dirty="0">
                <a:cs typeface="Arial"/>
              </a:rPr>
              <a:t> &gt;&gt; um Input in eine Variable zu speichern</a:t>
            </a:r>
          </a:p>
          <a:p>
            <a:endParaRPr lang="de-DE" dirty="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87B74A17-4500-32D7-6F45-BD65C273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751" y="369340"/>
            <a:ext cx="4197927" cy="23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082598-B3E4-A8E2-71D0-C5199BDF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de-DE" dirty="0"/>
              <a:t>Input/Output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596D1E-700E-5588-D792-515F0AF7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>
                <a:cs typeface="Arial"/>
              </a:rPr>
              <a:t>Variabeln</a:t>
            </a:r>
          </a:p>
          <a:p>
            <a:pPr lvl="1"/>
            <a:r>
              <a:rPr lang="de-DE" sz="1800">
                <a:cs typeface="Arial"/>
              </a:rPr>
              <a:t>Zeigen den Ort wo Daten gespeichert werden sollen</a:t>
            </a:r>
            <a:endParaRPr lang="en-US" sz="1800">
              <a:cs typeface="Arial"/>
            </a:endParaRPr>
          </a:p>
          <a:p>
            <a:pPr lvl="1"/>
            <a:r>
              <a:rPr lang="de-DE" sz="1800">
                <a:cs typeface="Arial"/>
              </a:rPr>
              <a:t>Unterscheidung von Typen</a:t>
            </a:r>
            <a:endParaRPr lang="en-US" sz="1800">
              <a:cs typeface="Arial"/>
            </a:endParaRPr>
          </a:p>
          <a:p>
            <a:pPr lvl="1"/>
            <a:r>
              <a:rPr lang="de-DE" sz="1800">
                <a:cs typeface="Arial"/>
              </a:rPr>
              <a:t>N.B. alles im Computer sind 0/1, erst die Interpretation macht sie zur Zahl/ Text/ Objekt etc.</a:t>
            </a:r>
            <a:endParaRPr lang="de-DE" sz="1800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7B064F2-8418-F6BC-0018-90D187FC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2" y="2544978"/>
            <a:ext cx="4967270" cy="332807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40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FCF5623-41BD-F480-DF70-D08A49B5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de-DE" dirty="0" err="1"/>
              <a:t>Variabeln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313522-0F23-0F79-D335-5B0C3F1C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500">
                <a:cs typeface="Arial"/>
              </a:rPr>
              <a:t>Integer -&gt; ganze Zahlen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…-2,-1, 0, 1, 2, 3, ...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int x = 0; </a:t>
            </a:r>
          </a:p>
          <a:p>
            <a:pPr>
              <a:lnSpc>
                <a:spcPct val="100000"/>
              </a:lnSpc>
            </a:pPr>
            <a:r>
              <a:rPr lang="de-DE" sz="1500">
                <a:cs typeface="Arial"/>
              </a:rPr>
              <a:t>unsigned int -&gt; positive Zahlen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0, 1, 2, …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unsigned int x = 2;</a:t>
            </a:r>
          </a:p>
          <a:p>
            <a:pPr>
              <a:lnSpc>
                <a:spcPct val="100000"/>
              </a:lnSpc>
            </a:pPr>
            <a:r>
              <a:rPr lang="de-DE" sz="1500">
                <a:cs typeface="Arial"/>
              </a:rPr>
              <a:t>double -&gt; Komma Zahlen (rationale Zahlen)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0.1, Pi (gekürzt), -0.3123, …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double x = 1.2;</a:t>
            </a:r>
          </a:p>
          <a:p>
            <a:pPr lvl="1">
              <a:lnSpc>
                <a:spcPct val="100000"/>
              </a:lnSpc>
            </a:pPr>
            <a:r>
              <a:rPr lang="de-DE" sz="1500">
                <a:cs typeface="Arial"/>
              </a:rPr>
              <a:t>Du kannst auch ganze Zahlen in doubles speichern aber deklariere sie auch als Kommazahlen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7EA55536-BFBE-57AB-1B35-294ACF53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2" y="2544978"/>
            <a:ext cx="4967270" cy="332807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59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FD73BFD-8847-5EDE-BE4D-6243E770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de-DE" dirty="0" err="1"/>
              <a:t>Variabeln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6D0C95-4FF0-855A-155F-83B95A251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>
                <a:cs typeface="Arial"/>
              </a:rPr>
              <a:t>Char -&gt; Zeichen</a:t>
            </a:r>
          </a:p>
          <a:p>
            <a:pPr lvl="1"/>
            <a:r>
              <a:rPr lang="de-DE" sz="1800">
                <a:cs typeface="Arial"/>
              </a:rPr>
              <a:t>char x = 'a'</a:t>
            </a:r>
          </a:p>
          <a:p>
            <a:r>
              <a:rPr lang="de-DE" sz="1800">
                <a:cs typeface="Arial"/>
              </a:rPr>
              <a:t>Strings -&gt; Zeichenkette</a:t>
            </a:r>
          </a:p>
          <a:p>
            <a:pPr lvl="1"/>
            <a:r>
              <a:rPr lang="de-DE" sz="1800">
                <a:cs typeface="Arial"/>
              </a:rPr>
              <a:t>Braucht #include &lt;iostream&gt; oder #include &lt;string&gt;</a:t>
            </a:r>
          </a:p>
          <a:p>
            <a:pPr lvl="1"/>
            <a:r>
              <a:rPr lang="de-DE" sz="1800">
                <a:cs typeface="Arial"/>
              </a:rPr>
              <a:t>std::string name = "Luca"</a:t>
            </a:r>
          </a:p>
          <a:p>
            <a:pPr lvl="1"/>
            <a:r>
              <a:rPr lang="de-DE" sz="1800">
                <a:cs typeface="Arial"/>
              </a:rPr>
              <a:t>Zeichen und Zeichenketten brauchen " " oder ' '</a:t>
            </a:r>
          </a:p>
          <a:p>
            <a:pPr lvl="1"/>
            <a:r>
              <a:rPr lang="de-DE" sz="1800">
                <a:cs typeface="Arial"/>
              </a:rPr>
              <a:t>Array von chars -&gt; mehr in der Vorlesung</a:t>
            </a:r>
          </a:p>
          <a:p>
            <a:pPr lvl="1"/>
            <a:endParaRPr lang="de-DE" sz="180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3E367DC-D40A-B699-71DA-1662AA28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2" y="2544978"/>
            <a:ext cx="4967270" cy="332807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31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F8658-4992-98B1-F9A9-43241D94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Variabeln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084D28-C0F8-0090-F09C-C8B4E8E6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cs typeface="Arial"/>
              </a:rPr>
              <a:t>Bools</a:t>
            </a:r>
          </a:p>
          <a:p>
            <a:pPr lvl="1"/>
            <a:r>
              <a:rPr lang="de-DE" dirty="0">
                <a:cs typeface="Arial"/>
              </a:rPr>
              <a:t>Können zwei Werte speichern, wahr oder falsch</a:t>
            </a:r>
          </a:p>
          <a:p>
            <a:pPr lvl="1"/>
            <a:r>
              <a:rPr lang="de-DE" dirty="0">
                <a:cs typeface="Arial"/>
              </a:rPr>
              <a:t>True/</a:t>
            </a:r>
            <a:r>
              <a:rPr lang="de-DE" dirty="0" err="1">
                <a:cs typeface="Arial"/>
              </a:rPr>
              <a:t>False</a:t>
            </a:r>
          </a:p>
          <a:p>
            <a:pPr lvl="1"/>
            <a:r>
              <a:rPr lang="de-DE" dirty="0">
                <a:cs typeface="Arial"/>
              </a:rPr>
              <a:t>1/0 bzw. Nicht null und null</a:t>
            </a:r>
          </a:p>
        </p:txBody>
      </p:sp>
    </p:spTree>
    <p:extLst>
      <p:ext uri="{BB962C8B-B14F-4D97-AF65-F5344CB8AC3E}">
        <p14:creationId xmlns:p14="http://schemas.microsoft.com/office/powerpoint/2010/main" val="236832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0EC7A-2EC3-1CAA-DFE7-260649C0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194CE-EE35-45B6-9260-64EBB0B4C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 err="1">
                <a:cs typeface="Arial"/>
              </a:rPr>
              <a:t>You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now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pretend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computer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ask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user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age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name</a:t>
            </a:r>
            <a:r>
              <a:rPr lang="de-DE" dirty="0">
                <a:cs typeface="Arial"/>
              </a:rPr>
              <a:t>, save </a:t>
            </a:r>
            <a:r>
              <a:rPr lang="de-DE" dirty="0" err="1">
                <a:cs typeface="Arial"/>
              </a:rPr>
              <a:t>them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use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output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again</a:t>
            </a:r>
            <a:r>
              <a:rPr lang="de-DE" dirty="0">
                <a:cs typeface="Arial"/>
              </a:rPr>
              <a:t>! </a:t>
            </a:r>
            <a:r>
              <a:rPr lang="de-DE" dirty="0" err="1">
                <a:cs typeface="Arial"/>
              </a:rPr>
              <a:t>Then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let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user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enter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two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numbers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multiply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them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together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print</a:t>
            </a:r>
            <a:r>
              <a:rPr lang="de-DE" dirty="0">
                <a:cs typeface="Arial"/>
              </a:rPr>
              <a:t> out </a:t>
            </a:r>
            <a:r>
              <a:rPr lang="de-DE" dirty="0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result</a:t>
            </a:r>
            <a:r>
              <a:rPr lang="de-DE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59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E88E9-EE9B-9F96-42D5-688C4EAF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2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CED4EEF-E085-B2D8-9224-0CE9393D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120" y="1528742"/>
            <a:ext cx="6681967" cy="4885727"/>
          </a:xfrm>
        </p:spPr>
      </p:pic>
    </p:spTree>
    <p:extLst>
      <p:ext uri="{BB962C8B-B14F-4D97-AF65-F5344CB8AC3E}">
        <p14:creationId xmlns:p14="http://schemas.microsoft.com/office/powerpoint/2010/main" val="57016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6F50949-D7DE-65C7-C2C7-78246F3D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de-DE" dirty="0"/>
              <a:t>First Off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08723-71BA-5D56-0A4C-6F2F087B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 sz="1800" dirty="0">
                <a:cs typeface="Arial"/>
                <a:hlinkClick r:id="rId2"/>
              </a:rPr>
              <a:t>lconconi@student.ethz.ch</a:t>
            </a:r>
            <a:r>
              <a:rPr lang="de-DE" sz="1800" dirty="0">
                <a:cs typeface="Arial"/>
              </a:rPr>
              <a:t> </a:t>
            </a:r>
          </a:p>
          <a:p>
            <a:r>
              <a:rPr lang="de-DE" sz="1800" dirty="0">
                <a:cs typeface="Arial"/>
              </a:rPr>
              <a:t>Alles Material unter </a:t>
            </a:r>
            <a:r>
              <a:rPr lang="de-DE" sz="1800" dirty="0">
                <a:ea typeface="+mn-lt"/>
                <a:cs typeface="+mn-lt"/>
                <a:hlinkClick r:id="rId3"/>
              </a:rPr>
              <a:t>https://github.com/Nengeldir/InformatikTut</a:t>
            </a:r>
            <a:r>
              <a:rPr lang="de-DE" sz="1800" dirty="0">
                <a:ea typeface="+mn-lt"/>
                <a:cs typeface="+mn-lt"/>
              </a:rPr>
              <a:t> zu finden</a:t>
            </a:r>
            <a:endParaRPr lang="de-DE" sz="1800" dirty="0">
              <a:cs typeface="Arial"/>
            </a:endParaRPr>
          </a:p>
          <a:p>
            <a:r>
              <a:rPr lang="de-DE" sz="1800" dirty="0">
                <a:cs typeface="Arial"/>
              </a:rPr>
              <a:t>Wichtig hier und an der ETH -&gt; Fragen</a:t>
            </a:r>
          </a:p>
          <a:p>
            <a:r>
              <a:rPr lang="de-DE" sz="1800" dirty="0">
                <a:cs typeface="Arial"/>
              </a:rPr>
              <a:t>Du darfst dich auch gerne später wieder bei mir melden! </a:t>
            </a:r>
            <a:endParaRPr lang="de-DE" dirty="0"/>
          </a:p>
          <a:p>
            <a:r>
              <a:rPr lang="de-DE" sz="1800" dirty="0">
                <a:cs typeface="Arial"/>
              </a:rPr>
              <a:t>C++ und Informatik ist kompliziert und kann nicht an einem Nachmittag gelernt werden.</a:t>
            </a:r>
          </a:p>
          <a:p>
            <a:r>
              <a:rPr lang="de-DE" sz="1800" dirty="0">
                <a:cs typeface="Arial"/>
              </a:rPr>
              <a:t>Programmieren braucht Übung. Theorie und Praxis gehen hier Hand in Hand</a:t>
            </a:r>
          </a:p>
          <a:p>
            <a:endParaRPr lang="de-DE" sz="1800" dirty="0">
              <a:cs typeface="Arial"/>
            </a:endParaRPr>
          </a:p>
        </p:txBody>
      </p:sp>
      <p:pic>
        <p:nvPicPr>
          <p:cNvPr id="5" name="Picture 4" descr="Verschiedenfarbige Fragezeichen">
            <a:extLst>
              <a:ext uri="{FF2B5EF4-FFF2-40B4-BE49-F238E27FC236}">
                <a16:creationId xmlns:a16="http://schemas.microsoft.com/office/drawing/2014/main" id="{86FB6297-49AB-5910-2BF0-A8B382E38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27" r="25157" b="-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8608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15D5031-627B-C224-137A-30843B10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de-DE" dirty="0"/>
              <a:t>Control 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CADF92-5083-8EB5-08B1-436083A8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>
                <a:cs typeface="Arial"/>
              </a:rPr>
              <a:t>Nun können wir zwar mit Input und Output hantieren aber wir möchten auch darauf anders reagieren!</a:t>
            </a:r>
          </a:p>
          <a:p>
            <a:r>
              <a:rPr lang="de-DE" sz="1800">
                <a:cs typeface="Arial"/>
              </a:rPr>
              <a:t>Dafür gibt es verschiedene Möglichkeiten</a:t>
            </a:r>
          </a:p>
        </p:txBody>
      </p:sp>
      <p:pic>
        <p:nvPicPr>
          <p:cNvPr id="4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216DCF2-3319-E49E-A89A-477232207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03" y="1989256"/>
            <a:ext cx="6387190" cy="2874234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64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4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5159610-A28B-6482-E9FD-FA51FC1E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For Loops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0836A9C5-6C87-5896-9543-6A611D39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12" y="2396732"/>
            <a:ext cx="7092782" cy="3902579"/>
          </a:xfrm>
          <a:prstGeom prst="rect">
            <a:avLst/>
          </a:prstGeom>
        </p:spPr>
      </p:pic>
      <p:grpSp>
        <p:nvGrpSpPr>
          <p:cNvPr id="84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FEE2EC7-BC47-19CB-64DD-F3BDE57FBCD9}"/>
              </a:ext>
            </a:extLst>
          </p:cNvPr>
          <p:cNvCxnSpPr/>
          <p:nvPr/>
        </p:nvCxnSpPr>
        <p:spPr>
          <a:xfrm flipV="1">
            <a:off x="1986455" y="3886199"/>
            <a:ext cx="1834054" cy="80666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A1B3137-7547-B988-5E95-84BDDBCF8919}"/>
              </a:ext>
            </a:extLst>
          </p:cNvPr>
          <p:cNvCxnSpPr>
            <a:cxnSpLocks/>
          </p:cNvCxnSpPr>
          <p:nvPr/>
        </p:nvCxnSpPr>
        <p:spPr>
          <a:xfrm flipH="1">
            <a:off x="5764923" y="1697420"/>
            <a:ext cx="1686910" cy="195229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AB8C412-93DC-F65A-AF1A-D1EEF6DA0FC6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4004440"/>
            <a:ext cx="3105808" cy="12349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FEDCDCE-E837-FA84-7933-A9CB1B90DAEA}"/>
              </a:ext>
            </a:extLst>
          </p:cNvPr>
          <p:cNvSpPr txBox="1"/>
          <p:nvPr/>
        </p:nvSpPr>
        <p:spPr>
          <a:xfrm>
            <a:off x="6621517" y="788276"/>
            <a:ext cx="34487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Loop </a:t>
            </a:r>
            <a:r>
              <a:rPr lang="de-DE" dirty="0" err="1">
                <a:cs typeface="Arial"/>
              </a:rPr>
              <a:t>Condition</a:t>
            </a:r>
            <a:r>
              <a:rPr lang="de-DE" dirty="0">
                <a:cs typeface="Arial"/>
              </a:rPr>
              <a:t>: Wird bei jeder </a:t>
            </a:r>
            <a:r>
              <a:rPr lang="de-DE" dirty="0" err="1">
                <a:cs typeface="Arial"/>
              </a:rPr>
              <a:t>iteration</a:t>
            </a:r>
            <a:r>
              <a:rPr lang="de-DE" dirty="0">
                <a:cs typeface="Arial"/>
              </a:rPr>
              <a:t> getestet, auch bei der Ersten.</a:t>
            </a:r>
            <a:endParaRPr lang="de-DE" dirty="0" err="1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ED424D36-9108-426D-1B35-A035632C7E6A}"/>
              </a:ext>
            </a:extLst>
          </p:cNvPr>
          <p:cNvSpPr txBox="1"/>
          <p:nvPr/>
        </p:nvSpPr>
        <p:spPr>
          <a:xfrm>
            <a:off x="10011103" y="3803431"/>
            <a:ext cx="1950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Befehl wird am Ende der Iteration ausgeführt. ++i == i++ kurz für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i = i + 1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6EE6348-7806-EDB8-1426-4B7FEEE2750E}"/>
              </a:ext>
            </a:extLst>
          </p:cNvPr>
          <p:cNvSpPr txBox="1"/>
          <p:nvPr/>
        </p:nvSpPr>
        <p:spPr>
          <a:xfrm>
            <a:off x="551793" y="4828189"/>
            <a:ext cx="18524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Initialisierung: Befehl wird ausgeführt beim Eintreten in den Loop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14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0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FDF4B59-6554-6437-F3D0-7149A45B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While loops</a:t>
            </a:r>
          </a:p>
        </p:txBody>
      </p:sp>
      <p:grpSp>
        <p:nvGrpSpPr>
          <p:cNvPr id="80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F589B17-A7A9-F535-15DA-246333D5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60" y="2385716"/>
            <a:ext cx="6810279" cy="3919694"/>
          </a:xfrm>
          <a:prstGeom prst="rect">
            <a:avLst/>
          </a:prstGeom>
        </p:spPr>
      </p:pic>
      <p:grpSp>
        <p:nvGrpSpPr>
          <p:cNvPr id="84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2B45B9F-AB5D-8303-2572-24CB01E0EBFB}"/>
              </a:ext>
            </a:extLst>
          </p:cNvPr>
          <p:cNvCxnSpPr/>
          <p:nvPr/>
        </p:nvCxnSpPr>
        <p:spPr>
          <a:xfrm>
            <a:off x="2065283" y="3641834"/>
            <a:ext cx="1098330" cy="5202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C07BCD-B2E4-1E53-EDE1-0694D1E93066}"/>
              </a:ext>
            </a:extLst>
          </p:cNvPr>
          <p:cNvSpPr txBox="1"/>
          <p:nvPr/>
        </p:nvSpPr>
        <p:spPr>
          <a:xfrm>
            <a:off x="532085" y="2286000"/>
            <a:ext cx="20495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>
                <a:cs typeface="Arial"/>
              </a:rPr>
              <a:t>Condition</a:t>
            </a:r>
            <a:r>
              <a:rPr lang="de-DE" dirty="0">
                <a:cs typeface="Arial"/>
              </a:rPr>
              <a:t>, wird bei jeder Iteration und beim Betreten getestet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728C48F-B1BE-841B-A104-50AD49091CB1}"/>
              </a:ext>
            </a:extLst>
          </p:cNvPr>
          <p:cNvCxnSpPr>
            <a:cxnSpLocks/>
          </p:cNvCxnSpPr>
          <p:nvPr/>
        </p:nvCxnSpPr>
        <p:spPr>
          <a:xfrm flipH="1">
            <a:off x="3334406" y="5205247"/>
            <a:ext cx="6613635" cy="1261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373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12F403-F144-1F0A-2B54-BDE978CC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 While loops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9D890E6-6E83-74A4-EBCE-810A64DF7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174" y="2385716"/>
            <a:ext cx="6597652" cy="3919694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BF9C07B-5103-5C72-AF2C-9B6F64236FFD}"/>
              </a:ext>
            </a:extLst>
          </p:cNvPr>
          <p:cNvCxnSpPr/>
          <p:nvPr/>
        </p:nvCxnSpPr>
        <p:spPr>
          <a:xfrm>
            <a:off x="2262353" y="3024352"/>
            <a:ext cx="1058915" cy="11377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F668592-D838-480E-3446-CAC20AAF44BA}"/>
              </a:ext>
            </a:extLst>
          </p:cNvPr>
          <p:cNvSpPr txBox="1"/>
          <p:nvPr/>
        </p:nvSpPr>
        <p:spPr>
          <a:xfrm>
            <a:off x="361293" y="2325413"/>
            <a:ext cx="22597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Betritt Loop ohne check der </a:t>
            </a:r>
            <a:r>
              <a:rPr lang="de-DE" dirty="0" err="1">
                <a:cs typeface="Arial"/>
              </a:rPr>
              <a:t>Condition</a:t>
            </a:r>
            <a:endParaRPr lang="de-DE" dirty="0" err="1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3D53A9C-2B03-53AF-3048-F3A17103A201}"/>
              </a:ext>
            </a:extLst>
          </p:cNvPr>
          <p:cNvCxnSpPr>
            <a:cxnSpLocks/>
          </p:cNvCxnSpPr>
          <p:nvPr/>
        </p:nvCxnSpPr>
        <p:spPr>
          <a:xfrm flipH="1" flipV="1">
            <a:off x="5436475" y="5291958"/>
            <a:ext cx="4209395" cy="254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BCE67AA-6480-D391-1396-B2B501623F10}"/>
              </a:ext>
            </a:extLst>
          </p:cNvPr>
          <p:cNvSpPr txBox="1"/>
          <p:nvPr/>
        </p:nvSpPr>
        <p:spPr>
          <a:xfrm>
            <a:off x="9951982" y="5084379"/>
            <a:ext cx="21480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>
                <a:cs typeface="Arial"/>
              </a:rPr>
              <a:t>Condition</a:t>
            </a:r>
            <a:r>
              <a:rPr lang="de-DE" dirty="0">
                <a:cs typeface="Arial"/>
              </a:rPr>
              <a:t>, wichtig </a:t>
            </a:r>
            <a:r>
              <a:rPr lang="de-DE" dirty="0" err="1">
                <a:cs typeface="Arial"/>
              </a:rPr>
              <a:t>Semicolon</a:t>
            </a:r>
            <a:r>
              <a:rPr lang="de-DE" dirty="0">
                <a:cs typeface="Arial"/>
              </a:rPr>
              <a:t> am Schluss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97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F90E8-0D26-8A85-26DC-684D6D4F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AE61A-0109-ED9E-EF75-DD333D358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Schreibe ein Programm, welches alle drei Schlaufen benutzt um jeweils die ersten 10 ganzen Zahlen auszugeben!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0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64270-5B33-169F-5C6F-223C09F0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CA020C-4FDD-0024-D20A-4F75904A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39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7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8" name="Freeform: Shape 1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81D0EA0-78B0-2C73-3CC0-1EC9A77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,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, </a:t>
            </a:r>
            <a:r>
              <a:rPr lang="de-DE" dirty="0" err="1"/>
              <a:t>else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E6461-394A-5EEB-03D7-F515EE4A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07" y="2308420"/>
            <a:ext cx="4606338" cy="38046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Arial"/>
              </a:rPr>
              <a:t>If hat </a:t>
            </a:r>
            <a:r>
              <a:rPr lang="en-US" sz="1800" dirty="0" err="1">
                <a:cs typeface="Arial"/>
              </a:rPr>
              <a:t>eine</a:t>
            </a:r>
            <a:r>
              <a:rPr lang="en-US" sz="1800" dirty="0">
                <a:cs typeface="Arial"/>
              </a:rPr>
              <a:t> "condition"</a:t>
            </a:r>
          </a:p>
          <a:p>
            <a:pPr lvl="1"/>
            <a:r>
              <a:rPr lang="en-US" sz="1400" dirty="0">
                <a:cs typeface="Arial"/>
              </a:rPr>
              <a:t>If/ Falls die condition </a:t>
            </a:r>
            <a:r>
              <a:rPr lang="en-US" sz="1400" dirty="0" err="1">
                <a:cs typeface="Arial"/>
              </a:rPr>
              <a:t>wahr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ist</a:t>
            </a:r>
            <a:r>
              <a:rPr lang="en-US" sz="1400" dirty="0">
                <a:cs typeface="Arial"/>
              </a:rPr>
              <a:t>, </a:t>
            </a:r>
            <a:r>
              <a:rPr lang="en-US" sz="1400" dirty="0" err="1">
                <a:cs typeface="Arial"/>
              </a:rPr>
              <a:t>werden</a:t>
            </a:r>
            <a:r>
              <a:rPr lang="en-US" sz="1400" dirty="0">
                <a:cs typeface="Arial"/>
              </a:rPr>
              <a:t> die </a:t>
            </a:r>
            <a:r>
              <a:rPr lang="en-US" sz="1400" dirty="0" err="1">
                <a:cs typeface="Arial"/>
              </a:rPr>
              <a:t>Befehle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im</a:t>
            </a:r>
            <a:r>
              <a:rPr lang="en-US" sz="1400" dirty="0">
                <a:cs typeface="Arial"/>
              </a:rPr>
              <a:t> scope </a:t>
            </a:r>
            <a:r>
              <a:rPr lang="en-US" sz="1400" dirty="0" err="1">
                <a:cs typeface="Arial"/>
              </a:rPr>
              <a:t>ausgeführt</a:t>
            </a:r>
          </a:p>
          <a:p>
            <a:pPr lvl="1"/>
            <a:r>
              <a:rPr lang="en-US" sz="1400" dirty="0">
                <a:cs typeface="Arial"/>
              </a:rPr>
              <a:t>If/ Falls die condition </a:t>
            </a:r>
            <a:r>
              <a:rPr lang="en-US" sz="1400" err="1">
                <a:cs typeface="Arial"/>
              </a:rPr>
              <a:t>falsch</a:t>
            </a:r>
            <a:r>
              <a:rPr lang="en-US" sz="1400" dirty="0">
                <a:cs typeface="Arial"/>
              </a:rPr>
              <a:t> </a:t>
            </a:r>
            <a:r>
              <a:rPr lang="en-US" sz="1400" err="1">
                <a:cs typeface="Arial"/>
              </a:rPr>
              <a:t>ist</a:t>
            </a:r>
            <a:r>
              <a:rPr lang="en-US" sz="1400" dirty="0">
                <a:cs typeface="Arial"/>
              </a:rPr>
              <a:t>, </a:t>
            </a:r>
            <a:r>
              <a:rPr lang="en-US" sz="1400" err="1">
                <a:cs typeface="Arial"/>
              </a:rPr>
              <a:t>wir</a:t>
            </a:r>
            <a:r>
              <a:rPr lang="en-US" sz="1400" dirty="0">
                <a:cs typeface="Arial"/>
              </a:rPr>
              <a:t> der scope </a:t>
            </a:r>
            <a:r>
              <a:rPr lang="en-US" sz="1400" err="1">
                <a:cs typeface="Arial"/>
              </a:rPr>
              <a:t>übersprungen</a:t>
            </a:r>
            <a:r>
              <a:rPr lang="en-US" sz="1400" dirty="0">
                <a:cs typeface="Arial"/>
              </a:rPr>
              <a:t>.</a:t>
            </a:r>
          </a:p>
          <a:p>
            <a:pPr lvl="1"/>
            <a:r>
              <a:rPr lang="en-US" sz="1400" dirty="0">
                <a:cs typeface="Arial"/>
              </a:rPr>
              <a:t>Wir </a:t>
            </a:r>
            <a:r>
              <a:rPr lang="en-US" sz="1400" dirty="0" err="1">
                <a:cs typeface="Arial"/>
              </a:rPr>
              <a:t>können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weiter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differenzieren</a:t>
            </a:r>
            <a:r>
              <a:rPr lang="en-US" sz="1400" dirty="0">
                <a:cs typeface="Arial"/>
              </a:rPr>
              <a:t>, </a:t>
            </a:r>
            <a:r>
              <a:rPr lang="en-US" sz="1400" dirty="0" err="1">
                <a:cs typeface="Arial"/>
              </a:rPr>
              <a:t>indem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wir</a:t>
            </a:r>
            <a:r>
              <a:rPr lang="en-US" sz="1400" dirty="0">
                <a:cs typeface="Arial"/>
              </a:rPr>
              <a:t> else if und </a:t>
            </a:r>
            <a:r>
              <a:rPr lang="en-US" sz="1400" dirty="0" err="1">
                <a:cs typeface="Arial"/>
              </a:rPr>
              <a:t>eine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wetiere</a:t>
            </a:r>
            <a:r>
              <a:rPr lang="en-US" sz="1400" dirty="0">
                <a:cs typeface="Arial"/>
              </a:rPr>
              <a:t> Condition </a:t>
            </a:r>
            <a:r>
              <a:rPr lang="en-US" sz="1400" dirty="0" err="1">
                <a:cs typeface="Arial"/>
              </a:rPr>
              <a:t>angeben</a:t>
            </a:r>
            <a:r>
              <a:rPr lang="en-US" sz="1400" dirty="0">
                <a:cs typeface="Arial"/>
              </a:rPr>
              <a:t>. Oder </a:t>
            </a:r>
            <a:r>
              <a:rPr lang="en-US" sz="1400" dirty="0" err="1">
                <a:cs typeface="Arial"/>
              </a:rPr>
              <a:t>jeden</a:t>
            </a:r>
            <a:r>
              <a:rPr lang="en-US" sz="1400" dirty="0">
                <a:cs typeface="Arial"/>
              </a:rPr>
              <a:t> </a:t>
            </a:r>
            <a:r>
              <a:rPr lang="en-US" sz="1400" dirty="0" err="1">
                <a:cs typeface="Arial"/>
              </a:rPr>
              <a:t>anderen</a:t>
            </a:r>
            <a:r>
              <a:rPr lang="en-US" sz="1400" dirty="0">
                <a:cs typeface="Arial"/>
              </a:rPr>
              <a:t> Fall </a:t>
            </a:r>
            <a:r>
              <a:rPr lang="en-US" sz="1400" dirty="0" err="1">
                <a:cs typeface="Arial"/>
              </a:rPr>
              <a:t>mit</a:t>
            </a:r>
            <a:r>
              <a:rPr lang="en-US" sz="1400" dirty="0">
                <a:cs typeface="Arial"/>
              </a:rPr>
              <a:t> else </a:t>
            </a:r>
            <a:r>
              <a:rPr lang="en-US" sz="1400" dirty="0" err="1">
                <a:cs typeface="Arial"/>
              </a:rPr>
              <a:t>abdecken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EA8CCD-4208-B208-75F0-F87D996D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56" y="567942"/>
            <a:ext cx="5848284" cy="5716862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9" name="Freeform: Shape 25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34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35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8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0F72006-459E-EEF8-9EB7-30838455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de-DE" dirty="0"/>
              <a:t>Switch Case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ADD4B5D6-9BBA-60D0-560A-F9D028B5E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cs typeface="Arial"/>
              </a:rPr>
              <a:t>Wird</a:t>
            </a:r>
            <a:r>
              <a:rPr lang="en-US" sz="1800" dirty="0">
                <a:cs typeface="Arial"/>
              </a:rPr>
              <a:t> of </a:t>
            </a:r>
            <a:r>
              <a:rPr lang="en-US" sz="1800" err="1">
                <a:cs typeface="Arial"/>
              </a:rPr>
              <a:t>benutzt</a:t>
            </a:r>
            <a:r>
              <a:rPr lang="en-US" sz="1800" dirty="0">
                <a:cs typeface="Arial"/>
              </a:rPr>
              <a:t> </a:t>
            </a:r>
            <a:r>
              <a:rPr lang="en-US" sz="1800" err="1">
                <a:cs typeface="Arial"/>
              </a:rPr>
              <a:t>wenn</a:t>
            </a:r>
            <a:r>
              <a:rPr lang="en-US" sz="1800" dirty="0">
                <a:cs typeface="Arial"/>
              </a:rPr>
              <a:t> es </a:t>
            </a:r>
            <a:r>
              <a:rPr lang="en-US" sz="1800" err="1">
                <a:cs typeface="Arial"/>
              </a:rPr>
              <a:t>verschiedene</a:t>
            </a:r>
            <a:r>
              <a:rPr lang="en-US" sz="1800" dirty="0">
                <a:cs typeface="Arial"/>
              </a:rPr>
              <a:t> </a:t>
            </a:r>
            <a:r>
              <a:rPr lang="en-US" sz="1800" err="1">
                <a:cs typeface="Arial"/>
              </a:rPr>
              <a:t>konkrete</a:t>
            </a:r>
            <a:r>
              <a:rPr lang="en-US" sz="1800" dirty="0">
                <a:cs typeface="Arial"/>
              </a:rPr>
              <a:t> </a:t>
            </a:r>
            <a:r>
              <a:rPr lang="en-US" sz="1800" err="1">
                <a:cs typeface="Arial"/>
              </a:rPr>
              <a:t>Fälle</a:t>
            </a:r>
            <a:r>
              <a:rPr lang="en-US" sz="1800" dirty="0">
                <a:cs typeface="Arial"/>
              </a:rPr>
              <a:t> </a:t>
            </a:r>
            <a:r>
              <a:rPr lang="en-US" sz="1800" err="1">
                <a:cs typeface="Arial"/>
              </a:rPr>
              <a:t>gibt</a:t>
            </a:r>
            <a:endParaRPr lang="en-US" sz="1800" dirty="0" err="1">
              <a:cs typeface="Arial"/>
            </a:endParaRPr>
          </a:p>
          <a:p>
            <a:r>
              <a:rPr lang="en-US" sz="1800" dirty="0">
                <a:cs typeface="Arial"/>
              </a:rPr>
              <a:t>Man muss break </a:t>
            </a:r>
            <a:r>
              <a:rPr lang="en-US" sz="1800" dirty="0" err="1">
                <a:cs typeface="Arial"/>
              </a:rPr>
              <a:t>verwenden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sonst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fällt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durch</a:t>
            </a:r>
            <a:r>
              <a:rPr lang="en-US" sz="1800" dirty="0">
                <a:cs typeface="Arial"/>
              </a:rPr>
              <a:t>.</a:t>
            </a:r>
          </a:p>
          <a:p>
            <a:r>
              <a:rPr lang="en-US" sz="1800" dirty="0">
                <a:cs typeface="Arial"/>
              </a:rPr>
              <a:t>Default </a:t>
            </a:r>
            <a:r>
              <a:rPr lang="en-US" sz="1800" dirty="0" err="1">
                <a:cs typeface="Arial"/>
              </a:rPr>
              <a:t>sind</a:t>
            </a:r>
            <a:r>
              <a:rPr lang="en-US" sz="1800" dirty="0">
                <a:cs typeface="Arial"/>
              </a:rPr>
              <a:t> alle cases, </a:t>
            </a:r>
            <a:r>
              <a:rPr lang="en-US" sz="1800" dirty="0" err="1">
                <a:cs typeface="Arial"/>
              </a:rPr>
              <a:t>welche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nicht</a:t>
            </a:r>
            <a:r>
              <a:rPr lang="en-US" sz="1800" dirty="0">
                <a:cs typeface="Arial"/>
              </a:rPr>
              <a:t> </a:t>
            </a:r>
            <a:r>
              <a:rPr lang="en-US" sz="1800" dirty="0" err="1">
                <a:cs typeface="Arial"/>
              </a:rPr>
              <a:t>abgedeckt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sind</a:t>
            </a:r>
            <a:r>
              <a:rPr lang="en-US" sz="1800" dirty="0">
                <a:cs typeface="Arial"/>
              </a:rPr>
              <a:t>.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C610AC3-AA97-A860-83F7-7431D182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927" y="567942"/>
            <a:ext cx="5835141" cy="5716862"/>
          </a:xfrm>
          <a:prstGeom prst="rect">
            <a:avLst/>
          </a:prstGeom>
        </p:spPr>
      </p:pic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75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6979B-7608-4E43-2516-B1F5DD2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DDFC74-FF9F-79A0-20A1-540AF8502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Schreibe ein Programm, welches eine unendliche Schlaufe hat und den Nutzer immer wieder nach neuen Zahlen fragt, welche dann entscheidet, ob diese Zahl positiv, negativ oder null war.</a:t>
            </a:r>
          </a:p>
        </p:txBody>
      </p:sp>
    </p:spTree>
    <p:extLst>
      <p:ext uri="{BB962C8B-B14F-4D97-AF65-F5344CB8AC3E}">
        <p14:creationId xmlns:p14="http://schemas.microsoft.com/office/powerpoint/2010/main" val="131044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9EEC7-8372-FB66-8B43-980D3A58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B50F6-BBDB-DF7D-B283-86781F60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84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B7A0E-FFD7-87A3-83C4-49B0F13F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 tun werden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EE53CE-B942-51AE-BC9A-C3AAA524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Basics</a:t>
            </a:r>
          </a:p>
          <a:p>
            <a:r>
              <a:rPr lang="de-DE" dirty="0">
                <a:cs typeface="Arial"/>
              </a:rPr>
              <a:t>Ein wenig Theorie</a:t>
            </a:r>
          </a:p>
          <a:p>
            <a:r>
              <a:rPr lang="de-DE" dirty="0">
                <a:cs typeface="Arial"/>
              </a:rPr>
              <a:t>Erstes "Hello World" Programm</a:t>
            </a:r>
          </a:p>
          <a:p>
            <a:r>
              <a:rPr lang="de-DE" dirty="0" err="1">
                <a:cs typeface="Arial"/>
              </a:rPr>
              <a:t>Controlflow</a:t>
            </a:r>
            <a:r>
              <a:rPr lang="de-DE" dirty="0">
                <a:cs typeface="Arial"/>
              </a:rPr>
              <a:t> Programme</a:t>
            </a:r>
          </a:p>
          <a:p>
            <a:r>
              <a:rPr lang="de-DE" dirty="0">
                <a:cs typeface="Arial"/>
              </a:rPr>
              <a:t>Pi berechnen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637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586D7-A681-4FBB-FC67-5D6A3FE9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4A9A24-1409-F4BD-2F0F-43F950458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Wir können nun schon sehr viel aber nun hat die Leserlichkeit des Codes gelitten</a:t>
            </a:r>
          </a:p>
          <a:p>
            <a:r>
              <a:rPr lang="de-DE" dirty="0">
                <a:cs typeface="Arial"/>
              </a:rPr>
              <a:t>Wir wollen logische Segmente unterteilen in Funktionen, welche aufgerufen werden und ein Resultat berechnen. Ein wenig wie </a:t>
            </a:r>
          </a:p>
        </p:txBody>
      </p:sp>
    </p:spTree>
    <p:extLst>
      <p:ext uri="{BB962C8B-B14F-4D97-AF65-F5344CB8AC3E}">
        <p14:creationId xmlns:p14="http://schemas.microsoft.com/office/powerpoint/2010/main" val="3181350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5348B-C07C-574E-FB1D-C55AC137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D97F6-A53B-1423-9CE7-4DAF6DDE5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Arial"/>
              </a:rPr>
              <a:t>#include &lt;</a:t>
            </a:r>
            <a:r>
              <a:rPr lang="de-DE" dirty="0" err="1">
                <a:cs typeface="Arial"/>
              </a:rPr>
              <a:t>cmath</a:t>
            </a:r>
            <a:r>
              <a:rPr lang="de-DE" dirty="0">
                <a:cs typeface="Arial"/>
              </a:rPr>
              <a:t>&gt;</a:t>
            </a:r>
          </a:p>
          <a:p>
            <a:r>
              <a:rPr lang="de-DE" dirty="0" err="1">
                <a:cs typeface="Arial"/>
              </a:rPr>
              <a:t>std</a:t>
            </a:r>
            <a:r>
              <a:rPr lang="de-DE" dirty="0">
                <a:cs typeface="Arial"/>
              </a:rPr>
              <a:t>::</a:t>
            </a:r>
            <a:r>
              <a:rPr lang="de-DE" dirty="0" err="1">
                <a:cs typeface="Arial"/>
              </a:rPr>
              <a:t>pow</a:t>
            </a:r>
            <a:r>
              <a:rPr lang="de-DE" dirty="0">
                <a:cs typeface="Arial"/>
              </a:rPr>
              <a:t>(</a:t>
            </a:r>
            <a:r>
              <a:rPr lang="de-DE" dirty="0" err="1">
                <a:cs typeface="Arial"/>
              </a:rPr>
              <a:t>x,y</a:t>
            </a:r>
            <a:r>
              <a:rPr lang="de-DE" dirty="0">
                <a:cs typeface="Arial"/>
              </a:rPr>
              <a:t>) --&gt; </a:t>
            </a:r>
            <a:r>
              <a:rPr lang="de-DE" dirty="0" err="1">
                <a:cs typeface="Arial"/>
              </a:rPr>
              <a:t>x^y</a:t>
            </a:r>
            <a:r>
              <a:rPr lang="de-DE" dirty="0">
                <a:cs typeface="Arial"/>
              </a:rPr>
              <a:t> //TODO</a:t>
            </a:r>
          </a:p>
          <a:p>
            <a:r>
              <a:rPr lang="de-DE" dirty="0" err="1">
                <a:cs typeface="Arial"/>
              </a:rPr>
              <a:t>std</a:t>
            </a:r>
            <a:r>
              <a:rPr lang="de-DE" dirty="0">
                <a:cs typeface="Arial"/>
              </a:rPr>
              <a:t>::</a:t>
            </a:r>
            <a:r>
              <a:rPr lang="de-DE" dirty="0" err="1">
                <a:cs typeface="Arial"/>
              </a:rPr>
              <a:t>abs</a:t>
            </a:r>
            <a:r>
              <a:rPr lang="de-DE" dirty="0">
                <a:cs typeface="Arial"/>
              </a:rPr>
              <a:t>(x) --&gt; |x|</a:t>
            </a:r>
          </a:p>
          <a:p>
            <a:r>
              <a:rPr lang="de-DE" dirty="0" err="1">
                <a:cs typeface="Arial"/>
              </a:rPr>
              <a:t>std</a:t>
            </a:r>
            <a:r>
              <a:rPr lang="de-DE" dirty="0">
                <a:cs typeface="Arial"/>
              </a:rPr>
              <a:t>::</a:t>
            </a:r>
            <a:r>
              <a:rPr lang="de-DE" dirty="0" err="1">
                <a:cs typeface="Arial"/>
              </a:rPr>
              <a:t>exp</a:t>
            </a:r>
            <a:r>
              <a:rPr lang="de-DE" dirty="0">
                <a:cs typeface="Arial"/>
              </a:rPr>
              <a:t>(x) --&gt; </a:t>
            </a:r>
            <a:r>
              <a:rPr lang="de-DE" dirty="0" err="1">
                <a:cs typeface="Arial"/>
              </a:rPr>
              <a:t>e^x</a:t>
            </a:r>
            <a:r>
              <a:rPr lang="de-DE" dirty="0">
                <a:cs typeface="Arial"/>
              </a:rPr>
              <a:t> //TODO</a:t>
            </a:r>
          </a:p>
          <a:p>
            <a:r>
              <a:rPr lang="de-DE" dirty="0">
                <a:cs typeface="Arial"/>
              </a:rPr>
              <a:t>M_PI -&gt; Pi</a:t>
            </a:r>
          </a:p>
          <a:p>
            <a:pPr marL="0" indent="0">
              <a:buNone/>
            </a:pPr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99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84EE5-AEF7-2057-5679-4056541E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Hilfestellungen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004625-7A37-850A-E293-FE1075AF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  <a:hlinkClick r:id="rId2"/>
              </a:rPr>
              <a:t>https://en.cppreference.com/w/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cs typeface="Arial"/>
              </a:rPr>
              <a:t>Offizielle Dokumentation für C++</a:t>
            </a:r>
          </a:p>
          <a:p>
            <a:pPr lvl="1"/>
            <a:r>
              <a:rPr lang="de-DE" dirty="0">
                <a:cs typeface="Arial"/>
              </a:rPr>
              <a:t>Üben mit Dokumentationen umzugehen</a:t>
            </a:r>
          </a:p>
          <a:p>
            <a:r>
              <a:rPr lang="de-DE" dirty="0">
                <a:ea typeface="+mn-lt"/>
                <a:cs typeface="+mn-lt"/>
                <a:hlinkClick r:id="rId3"/>
              </a:rPr>
              <a:t>https://stackoverflow.com/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dirty="0">
                <a:cs typeface="Arial"/>
              </a:rPr>
              <a:t>Forum welche viele (sehr viele) Fragen und Antworten zu </a:t>
            </a:r>
            <a:r>
              <a:rPr lang="de-DE" err="1">
                <a:cs typeface="Arial"/>
              </a:rPr>
              <a:t>Programmier</a:t>
            </a:r>
            <a:r>
              <a:rPr lang="de-DE" dirty="0">
                <a:cs typeface="Arial"/>
              </a:rPr>
              <a:t> </a:t>
            </a:r>
            <a:r>
              <a:rPr lang="de-DE">
                <a:cs typeface="Arial"/>
              </a:rPr>
              <a:t>Fragen hat</a:t>
            </a:r>
          </a:p>
          <a:p>
            <a:r>
              <a:rPr lang="de-DE" dirty="0">
                <a:ea typeface="+mn-lt"/>
                <a:cs typeface="+mn-lt"/>
                <a:hlinkClick r:id="rId4"/>
              </a:rPr>
              <a:t>https://www.geeksforgeeks.org/c-plus-plus/?ref=shm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dirty="0">
                <a:cs typeface="Arial"/>
              </a:rPr>
              <a:t>Seite mit vielen Tutorials, Lösungen und kurze </a:t>
            </a:r>
            <a:r>
              <a:rPr lang="de-DE" dirty="0" err="1">
                <a:cs typeface="Arial"/>
              </a:rPr>
              <a:t>Erklärartikel</a:t>
            </a:r>
            <a:r>
              <a:rPr lang="de-DE" dirty="0"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519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3B846-7ACD-B829-B189-899D686E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Königsaufgabe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C43C0-BD9A-1BDE-95D2-34B57A08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Arial"/>
              </a:rPr>
              <a:t>Schreibe ein Programm, welches Pi approximiert. Verwende dazu folgende Formel:</a:t>
            </a: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pPr marL="0" indent="0">
              <a:buNone/>
            </a:pPr>
            <a:r>
              <a:rPr lang="de-DE" dirty="0">
                <a:cs typeface="Arial"/>
              </a:rPr>
              <a:t>Der Nutzer soll eine Zahl n eingeben, welche sagt wie viele Terme addiert werden sollen. Versuche eine Funktion zu schreiben, welche als </a:t>
            </a:r>
            <a:r>
              <a:rPr lang="de-DE" dirty="0" err="1">
                <a:cs typeface="Arial"/>
              </a:rPr>
              <a:t>input</a:t>
            </a:r>
            <a:r>
              <a:rPr lang="de-DE" dirty="0">
                <a:cs typeface="Arial"/>
              </a:rPr>
              <a:t> k nimmt und den Term ausgibt</a:t>
            </a:r>
          </a:p>
          <a:p>
            <a:pPr marL="0" indent="0">
              <a:buNone/>
            </a:pPr>
            <a:endParaRPr lang="de-DE" dirty="0">
              <a:cs typeface="Arial"/>
            </a:endParaRPr>
          </a:p>
        </p:txBody>
      </p:sp>
      <p:pic>
        <p:nvPicPr>
          <p:cNvPr id="4" name="Grafik 4" descr="Ein Bild, das Text, Uhr enthält.&#10;&#10;Beschreibung automatisch generiert.">
            <a:extLst>
              <a:ext uri="{FF2B5EF4-FFF2-40B4-BE49-F238E27FC236}">
                <a16:creationId xmlns:a16="http://schemas.microsoft.com/office/drawing/2014/main" id="{E8486F6A-FE84-AB46-69AF-03A5EC67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89" y="3062009"/>
            <a:ext cx="7302062" cy="12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73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D45-F89C-133C-1AF9-C64C3FB1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943243-52AC-2892-3CEA-5887E39EA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18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FFA7985-70EC-4DD8-12CC-955FB4B9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de-DE" dirty="0"/>
              <a:t>Programmieren 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A40F62-E792-99EC-75CF-1C7E729C4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dirty="0">
                <a:cs typeface="Arial"/>
              </a:rPr>
              <a:t>Computer ist (noch) dumm</a:t>
            </a:r>
            <a:endParaRPr lang="de-DE" dirty="0"/>
          </a:p>
          <a:p>
            <a:r>
              <a:rPr lang="de-DE" sz="1800" dirty="0">
                <a:cs typeface="Arial"/>
              </a:rPr>
              <a:t>Wir müssen ihm sagen, was zu tun ist</a:t>
            </a:r>
          </a:p>
          <a:p>
            <a:r>
              <a:rPr lang="de-DE" sz="1800" dirty="0">
                <a:cs typeface="Arial"/>
              </a:rPr>
              <a:t>Eine Programmiersprache ist eine Abstraktion von 0 &amp; 1 zu "recht" verständliche menschliche Sprache</a:t>
            </a:r>
          </a:p>
          <a:p>
            <a:r>
              <a:rPr lang="de-DE" sz="1800" dirty="0">
                <a:cs typeface="Arial"/>
              </a:rPr>
              <a:t>Wir lösen Probleme! Es ist sehr kreativ</a:t>
            </a:r>
          </a:p>
          <a:p>
            <a:r>
              <a:rPr lang="de-DE" sz="1800" dirty="0">
                <a:cs typeface="Arial"/>
              </a:rPr>
              <a:t>Coole Anwendungen :)</a:t>
            </a:r>
          </a:p>
          <a:p>
            <a:endParaRPr lang="de-DE" sz="1800">
              <a:cs typeface="Arial"/>
            </a:endParaRPr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9BFA1A75-0013-320F-3261-366D1262E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6" r="44176" b="-3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60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215C6-2B5B-4342-C0C0-D5AF89E2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BEB65D77-EC7D-5DC7-9167-678CC159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0" t="5081" r="12077" b="4619"/>
          <a:stretch/>
        </p:blipFill>
        <p:spPr>
          <a:xfrm>
            <a:off x="7262644" y="191335"/>
            <a:ext cx="4581724" cy="2866483"/>
          </a:xfrm>
        </p:spPr>
      </p:pic>
      <p:pic>
        <p:nvPicPr>
          <p:cNvPr id="5" name="Grafik 5" descr="Ein Bild, das draußen, Berg, Baum, Gras enthält.&#10;&#10;Beschreibung automatisch generiert.">
            <a:extLst>
              <a:ext uri="{FF2B5EF4-FFF2-40B4-BE49-F238E27FC236}">
                <a16:creationId xmlns:a16="http://schemas.microsoft.com/office/drawing/2014/main" id="{4D0ABA0B-C5B8-59BC-26AF-D4880F3B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9" y="366963"/>
            <a:ext cx="4578015" cy="2273969"/>
          </a:xfrm>
          <a:prstGeom prst="rect">
            <a:avLst/>
          </a:prstGeom>
        </p:spPr>
      </p:pic>
      <p:pic>
        <p:nvPicPr>
          <p:cNvPr id="6" name="Grafik 6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A5F93488-1F4B-0114-E52D-F9E7BACF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76" y="1504699"/>
            <a:ext cx="3702217" cy="2464969"/>
          </a:xfrm>
          <a:prstGeom prst="rect">
            <a:avLst/>
          </a:prstGeom>
        </p:spPr>
      </p:pic>
      <p:pic>
        <p:nvPicPr>
          <p:cNvPr id="7" name="Grafik 7" descr="Ein Bild, das Person, Mann, Im Haus, Dunkel enthält.&#10;&#10;Beschreibung automatisch generiert.">
            <a:extLst>
              <a:ext uri="{FF2B5EF4-FFF2-40B4-BE49-F238E27FC236}">
                <a16:creationId xmlns:a16="http://schemas.microsoft.com/office/drawing/2014/main" id="{4E5E910F-C0CB-34C0-225D-FE3D7F722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347" y="4388252"/>
            <a:ext cx="3675648" cy="2473025"/>
          </a:xfrm>
          <a:prstGeom prst="rect">
            <a:avLst/>
          </a:prstGeom>
        </p:spPr>
      </p:pic>
      <p:pic>
        <p:nvPicPr>
          <p:cNvPr id="8" name="Grafik 8" descr="Ein Bild, das Person enthält.&#10;&#10;Beschreibung automatisch generiert.">
            <a:extLst>
              <a:ext uri="{FF2B5EF4-FFF2-40B4-BE49-F238E27FC236}">
                <a16:creationId xmlns:a16="http://schemas.microsoft.com/office/drawing/2014/main" id="{92DE0A14-7E47-83B3-38BE-5B749A94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27" y="3767108"/>
            <a:ext cx="5510463" cy="3143809"/>
          </a:xfrm>
          <a:prstGeom prst="rect">
            <a:avLst/>
          </a:prstGeom>
        </p:spPr>
      </p:pic>
      <p:pic>
        <p:nvPicPr>
          <p:cNvPr id="9" name="Grafik 9" descr="Ein Bild, das Text, Straße, draußen, Gebäude enthält.&#10;&#10;Beschreibung automatisch generiert.">
            <a:extLst>
              <a:ext uri="{FF2B5EF4-FFF2-40B4-BE49-F238E27FC236}">
                <a16:creationId xmlns:a16="http://schemas.microsoft.com/office/drawing/2014/main" id="{C4244B2D-4880-E894-7DE4-66E69837E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190" y="3340047"/>
            <a:ext cx="4527884" cy="24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0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20C2246-C4E3-77E8-C8B2-6E70F8D3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de-DE" dirty="0"/>
              <a:t>Was ist C++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DA61D-1B65-21E5-F542-6FA229231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dirty="0">
                <a:cs typeface="Arial"/>
              </a:rPr>
              <a:t>Beste Programmiersprache</a:t>
            </a:r>
          </a:p>
          <a:p>
            <a:r>
              <a:rPr lang="de-DE" sz="1800" dirty="0">
                <a:cs typeface="Arial"/>
              </a:rPr>
              <a:t>Kompliziert aber extrem mächtig</a:t>
            </a:r>
          </a:p>
          <a:p>
            <a:r>
              <a:rPr lang="de-DE" sz="1800" dirty="0">
                <a:cs typeface="Arial"/>
              </a:rPr>
              <a:t>Wichtig in der Wissenschaft und wenn Geschwindigkeit wichtig ist</a:t>
            </a:r>
          </a:p>
          <a:p>
            <a:r>
              <a:rPr lang="de-DE" sz="1800" dirty="0">
                <a:cs typeface="Arial"/>
              </a:rPr>
              <a:t>Viele gute open source "</a:t>
            </a:r>
            <a:r>
              <a:rPr lang="de-DE" sz="1800" dirty="0" err="1">
                <a:cs typeface="Arial"/>
              </a:rPr>
              <a:t>libraries</a:t>
            </a:r>
            <a:r>
              <a:rPr lang="de-DE" sz="1800" dirty="0">
                <a:cs typeface="Arial"/>
              </a:rPr>
              <a:t>"</a:t>
            </a:r>
          </a:p>
          <a:p>
            <a:r>
              <a:rPr lang="de-DE" sz="1800" dirty="0">
                <a:cs typeface="Arial"/>
              </a:rPr>
              <a:t>Gute Grundlage für später</a:t>
            </a:r>
          </a:p>
        </p:txBody>
      </p:sp>
      <p:pic>
        <p:nvPicPr>
          <p:cNvPr id="4" name="Grafik 4" descr="Ein Bild, das Elektronik enthält.&#10;&#10;Beschreibung automatisch generiert.">
            <a:extLst>
              <a:ext uri="{FF2B5EF4-FFF2-40B4-BE49-F238E27FC236}">
                <a16:creationId xmlns:a16="http://schemas.microsoft.com/office/drawing/2014/main" id="{0BD20A20-3241-3CFA-195D-4A5FCA6FA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" r="51139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9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6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4D1E2B5-22B2-E153-E8A0-4FFAB3CA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de-DE" dirty="0"/>
              <a:t>In a </a:t>
            </a:r>
            <a:r>
              <a:rPr lang="de-DE" dirty="0" err="1"/>
              <a:t>nutshell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1A96C-F33B-176E-EECC-43C7C096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/>
              <a:buChar char="-"/>
            </a:pPr>
            <a:r>
              <a:rPr lang="de-DE" sz="1800" dirty="0">
                <a:ea typeface="+mn-lt"/>
                <a:cs typeface="+mn-lt"/>
              </a:rPr>
              <a:t>Games</a:t>
            </a:r>
            <a:endParaRPr lang="de-DE" dirty="0"/>
          </a:p>
          <a:p>
            <a:pPr>
              <a:buFont typeface="Calibri"/>
              <a:buChar char="-"/>
            </a:pPr>
            <a:r>
              <a:rPr lang="de-DE" sz="1800" dirty="0">
                <a:ea typeface="+mn-lt"/>
                <a:cs typeface="+mn-lt"/>
              </a:rPr>
              <a:t>AI</a:t>
            </a:r>
          </a:p>
          <a:p>
            <a:pPr>
              <a:buFont typeface="Calibri"/>
              <a:buChar char="-"/>
            </a:pPr>
            <a:r>
              <a:rPr lang="de-DE" sz="1800" dirty="0">
                <a:cs typeface="Arial"/>
              </a:rPr>
              <a:t>Datenbanken</a:t>
            </a:r>
          </a:p>
          <a:p>
            <a:pPr>
              <a:buFont typeface="Calibri"/>
              <a:buChar char="-"/>
            </a:pPr>
            <a:r>
              <a:rPr lang="de-DE" sz="1800" dirty="0">
                <a:cs typeface="Arial"/>
              </a:rPr>
              <a:t>System Programmierung</a:t>
            </a:r>
          </a:p>
          <a:p>
            <a:pPr>
              <a:buFont typeface="Calibri"/>
              <a:buChar char="-"/>
            </a:pPr>
            <a:r>
              <a:rPr lang="de-DE" sz="1800" dirty="0">
                <a:cs typeface="Arial"/>
              </a:rPr>
              <a:t>--&gt; Extrem vielseitig</a:t>
            </a:r>
          </a:p>
          <a:p>
            <a:pPr>
              <a:buFont typeface="Calibri"/>
              <a:buChar char="-"/>
            </a:pPr>
            <a:endParaRPr lang="de-DE" sz="1800" dirty="0">
              <a:cs typeface="Arial"/>
            </a:endParaRPr>
          </a:p>
          <a:p>
            <a:endParaRPr lang="de-DE" sz="1800">
              <a:cs typeface="Arial"/>
            </a:endParaRPr>
          </a:p>
        </p:txBody>
      </p:sp>
      <p:pic>
        <p:nvPicPr>
          <p:cNvPr id="4" name="Onlinemedien 3" title="C++ in 100 Seconds">
            <a:hlinkClick r:id="" action="ppaction://media"/>
            <a:extLst>
              <a:ext uri="{FF2B5EF4-FFF2-40B4-BE49-F238E27FC236}">
                <a16:creationId xmlns:a16="http://schemas.microsoft.com/office/drawing/2014/main" id="{AC599A74-3013-45F0-6A77-C2CC069408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02903" y="1031177"/>
            <a:ext cx="6387190" cy="4790392"/>
          </a:xfrm>
          <a:prstGeom prst="rect">
            <a:avLst/>
          </a:prstGeom>
        </p:spPr>
      </p:pic>
      <p:grpSp>
        <p:nvGrpSpPr>
          <p:cNvPr id="67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4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451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281CBA8-6233-1A7A-1BE2-94F2F9B9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de-DE" dirty="0" err="1"/>
              <a:t>Let's</a:t>
            </a:r>
            <a:r>
              <a:rPr lang="de-DE" dirty="0"/>
              <a:t> </a:t>
            </a:r>
            <a:r>
              <a:rPr lang="de-DE" dirty="0" err="1"/>
              <a:t>start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190FA-0523-F3B2-6630-A88CC366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>
                <a:ea typeface="+mn-lt"/>
                <a:cs typeface="+mn-lt"/>
                <a:hlinkClick r:id="rId2"/>
              </a:rPr>
              <a:t>https://www.onlinegdb.com/</a:t>
            </a:r>
            <a:endParaRPr lang="de-DE" sz="1800">
              <a:ea typeface="+mn-lt"/>
              <a:cs typeface="+mn-lt"/>
            </a:endParaRPr>
          </a:p>
          <a:p>
            <a:r>
              <a:rPr lang="de-DE" sz="1800">
                <a:cs typeface="Arial"/>
              </a:rPr>
              <a:t>Language: C++</a:t>
            </a:r>
          </a:p>
          <a:p>
            <a:pPr marL="0" indent="0">
              <a:buNone/>
            </a:pPr>
            <a:endParaRPr lang="de-DE" sz="1800">
              <a:cs typeface="Arial"/>
            </a:endParaRPr>
          </a:p>
          <a:p>
            <a:endParaRPr lang="de-DE" sz="1800">
              <a:cs typeface="Arial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80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B3E92B20-80BB-8B00-9EDB-EB49A544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62" y="1669490"/>
            <a:ext cx="6387190" cy="4038537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779D7A6-EEC0-2C41-8033-84F0458D2974}"/>
              </a:ext>
            </a:extLst>
          </p:cNvPr>
          <p:cNvCxnSpPr/>
          <p:nvPr/>
        </p:nvCxnSpPr>
        <p:spPr>
          <a:xfrm>
            <a:off x="2320089" y="1056773"/>
            <a:ext cx="974557" cy="7840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0EA710F-001F-5B30-3371-80A5C1B7F997}"/>
              </a:ext>
            </a:extLst>
          </p:cNvPr>
          <p:cNvSpPr txBox="1"/>
          <p:nvPr/>
        </p:nvSpPr>
        <p:spPr>
          <a:xfrm>
            <a:off x="210552" y="21055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Einfügen von externen Funktionen, sogenannten Libraries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DD7E98E-61FC-55BE-99CA-FE6A25C10B9B}"/>
              </a:ext>
            </a:extLst>
          </p:cNvPr>
          <p:cNvCxnSpPr>
            <a:cxnSpLocks/>
          </p:cNvCxnSpPr>
          <p:nvPr/>
        </p:nvCxnSpPr>
        <p:spPr>
          <a:xfrm flipH="1">
            <a:off x="6929770" y="1357562"/>
            <a:ext cx="1195555" cy="129804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E1585EF-8F8F-ED58-36F5-54055CA55E1F}"/>
              </a:ext>
            </a:extLst>
          </p:cNvPr>
          <p:cNvSpPr txBox="1"/>
          <p:nvPr/>
        </p:nvSpPr>
        <p:spPr>
          <a:xfrm>
            <a:off x="7654636" y="7446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// und /* */ markieren Kommentare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279E6A-AEFA-40B9-C0E3-BA359516F9D3}"/>
              </a:ext>
            </a:extLst>
          </p:cNvPr>
          <p:cNvCxnSpPr>
            <a:cxnSpLocks/>
          </p:cNvCxnSpPr>
          <p:nvPr/>
        </p:nvCxnSpPr>
        <p:spPr>
          <a:xfrm>
            <a:off x="2285453" y="2367181"/>
            <a:ext cx="1107329" cy="72633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76D9923-4DFB-D820-D082-5A6E3BFCBB3E}"/>
              </a:ext>
            </a:extLst>
          </p:cNvPr>
          <p:cNvSpPr txBox="1"/>
          <p:nvPr/>
        </p:nvSpPr>
        <p:spPr>
          <a:xfrm>
            <a:off x="288636" y="1864591"/>
            <a:ext cx="22975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Erste Funktion welche aufgerufen wird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0F18CF5-CE7F-FF2F-D734-812683C9FFAE}"/>
              </a:ext>
            </a:extLst>
          </p:cNvPr>
          <p:cNvCxnSpPr>
            <a:cxnSpLocks/>
          </p:cNvCxnSpPr>
          <p:nvPr/>
        </p:nvCxnSpPr>
        <p:spPr>
          <a:xfrm flipV="1">
            <a:off x="2464407" y="3613058"/>
            <a:ext cx="980329" cy="58407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BA6A695-155C-77CD-DC47-C68B9EB3547D}"/>
              </a:ext>
            </a:extLst>
          </p:cNvPr>
          <p:cNvCxnSpPr>
            <a:cxnSpLocks/>
          </p:cNvCxnSpPr>
          <p:nvPr/>
        </p:nvCxnSpPr>
        <p:spPr>
          <a:xfrm>
            <a:off x="2470179" y="4202909"/>
            <a:ext cx="916831" cy="9110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E75A84F-CEBF-96D5-3B69-4EBA9869CF51}"/>
              </a:ext>
            </a:extLst>
          </p:cNvPr>
          <p:cNvSpPr txBox="1"/>
          <p:nvPr/>
        </p:nvSpPr>
        <p:spPr>
          <a:xfrm>
            <a:off x="23090" y="373495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Zeigt an von wo bis wo die Funktion geht -&gt; </a:t>
            </a:r>
            <a:r>
              <a:rPr lang="de-DE" dirty="0" err="1">
                <a:cs typeface="Arial"/>
              </a:rPr>
              <a:t>scope</a:t>
            </a:r>
            <a:endParaRPr lang="de-DE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44FDB-BF97-83E7-BAB7-F97DEB0FF19B}"/>
              </a:ext>
            </a:extLst>
          </p:cNvPr>
          <p:cNvSpPr txBox="1"/>
          <p:nvPr/>
        </p:nvSpPr>
        <p:spPr>
          <a:xfrm>
            <a:off x="9995064" y="4661065"/>
            <a:ext cx="18921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Zeigt dem Computer, dass alles richtig abgelaufen ist!</a:t>
            </a:r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8173DFC-8C21-6DBD-3335-855DD86CEB39}"/>
              </a:ext>
            </a:extLst>
          </p:cNvPr>
          <p:cNvCxnSpPr>
            <a:cxnSpLocks/>
          </p:cNvCxnSpPr>
          <p:nvPr/>
        </p:nvCxnSpPr>
        <p:spPr>
          <a:xfrm flipH="1">
            <a:off x="9172931" y="3095370"/>
            <a:ext cx="984871" cy="77416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6B8F6FE-DC36-29EA-BCB4-94D9F7107F0C}"/>
              </a:ext>
            </a:extLst>
          </p:cNvPr>
          <p:cNvSpPr txBox="1"/>
          <p:nvPr/>
        </p:nvSpPr>
        <p:spPr>
          <a:xfrm>
            <a:off x="10301844" y="2711532"/>
            <a:ext cx="16130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Funktion, welche Text und </a:t>
            </a:r>
            <a:r>
              <a:rPr lang="de-DE" dirty="0" err="1">
                <a:cs typeface="Arial"/>
              </a:rPr>
              <a:t>Variabeln</a:t>
            </a:r>
            <a:r>
              <a:rPr lang="de-DE" dirty="0">
                <a:cs typeface="Arial"/>
              </a:rPr>
              <a:t> anzeigen kann.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20B1703-2BC9-3AE7-5509-6CB096F3D421}"/>
              </a:ext>
            </a:extLst>
          </p:cNvPr>
          <p:cNvCxnSpPr>
            <a:cxnSpLocks/>
          </p:cNvCxnSpPr>
          <p:nvPr/>
        </p:nvCxnSpPr>
        <p:spPr>
          <a:xfrm flipH="1" flipV="1">
            <a:off x="5837944" y="4760181"/>
            <a:ext cx="4072455" cy="2451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9474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223A3C"/>
      </a:dk2>
      <a:lt2>
        <a:srgbClr val="E2E8E8"/>
      </a:lt2>
      <a:accent1>
        <a:srgbClr val="E0827D"/>
      </a:accent1>
      <a:accent2>
        <a:srgbClr val="D79458"/>
      </a:accent2>
      <a:accent3>
        <a:srgbClr val="AFA661"/>
      </a:accent3>
      <a:accent4>
        <a:srgbClr val="90AD4D"/>
      </a:accent4>
      <a:accent5>
        <a:srgbClr val="75B45D"/>
      </a:accent5>
      <a:accent6>
        <a:srgbClr val="51B75F"/>
      </a:accent6>
      <a:hlink>
        <a:srgbClr val="578D90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ExploreVTI</vt:lpstr>
      <vt:lpstr> Informatik</vt:lpstr>
      <vt:lpstr>First Off</vt:lpstr>
      <vt:lpstr>Was wir tun werden</vt:lpstr>
      <vt:lpstr>Programmieren Allgemein</vt:lpstr>
      <vt:lpstr>PowerPoint-Präsentation</vt:lpstr>
      <vt:lpstr>Was ist C++</vt:lpstr>
      <vt:lpstr>In a nutshell</vt:lpstr>
      <vt:lpstr>Let's start</vt:lpstr>
      <vt:lpstr>PowerPoint-Präsentation</vt:lpstr>
      <vt:lpstr>NEVER FORGET YOUR SEMICOLON</vt:lpstr>
      <vt:lpstr>Aufgabe 1</vt:lpstr>
      <vt:lpstr>Lösung 1</vt:lpstr>
      <vt:lpstr>Input/Output</vt:lpstr>
      <vt:lpstr>Input/Output</vt:lpstr>
      <vt:lpstr>Variabeln</vt:lpstr>
      <vt:lpstr>Variabeln</vt:lpstr>
      <vt:lpstr>Variabeln</vt:lpstr>
      <vt:lpstr>Exercise 2</vt:lpstr>
      <vt:lpstr>Solution 2</vt:lpstr>
      <vt:lpstr>Control Flow</vt:lpstr>
      <vt:lpstr>For Loops</vt:lpstr>
      <vt:lpstr>While loops</vt:lpstr>
      <vt:lpstr>Do While loops</vt:lpstr>
      <vt:lpstr>Exercise 3</vt:lpstr>
      <vt:lpstr>Solution 3</vt:lpstr>
      <vt:lpstr>If, else if, else</vt:lpstr>
      <vt:lpstr>Switch Case</vt:lpstr>
      <vt:lpstr>Exercise 4</vt:lpstr>
      <vt:lpstr>Lösung 4</vt:lpstr>
      <vt:lpstr>Funktionen</vt:lpstr>
      <vt:lpstr>Mathematische Funktionen</vt:lpstr>
      <vt:lpstr>Hilfestellungen</vt:lpstr>
      <vt:lpstr>Königsaufgabe</vt:lpstr>
      <vt:lpstr>Lösung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706</cp:revision>
  <dcterms:created xsi:type="dcterms:W3CDTF">2023-05-22T11:27:40Z</dcterms:created>
  <dcterms:modified xsi:type="dcterms:W3CDTF">2023-05-26T11:05:13Z</dcterms:modified>
</cp:coreProperties>
</file>